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5"/>
  </p:notesMasterIdLst>
  <p:handoutMasterIdLst>
    <p:handoutMasterId r:id="rId46"/>
  </p:handoutMasterIdLst>
  <p:sldIdLst>
    <p:sldId id="1370" r:id="rId2"/>
    <p:sldId id="1526" r:id="rId3"/>
    <p:sldId id="1534" r:id="rId4"/>
    <p:sldId id="1454" r:id="rId5"/>
    <p:sldId id="1536" r:id="rId6"/>
    <p:sldId id="1453" r:id="rId7"/>
    <p:sldId id="1455" r:id="rId8"/>
    <p:sldId id="1456" r:id="rId9"/>
    <p:sldId id="1457" r:id="rId10"/>
    <p:sldId id="1537" r:id="rId11"/>
    <p:sldId id="1458" r:id="rId12"/>
    <p:sldId id="1498" r:id="rId13"/>
    <p:sldId id="1459" r:id="rId14"/>
    <p:sldId id="1460" r:id="rId15"/>
    <p:sldId id="1461" r:id="rId16"/>
    <p:sldId id="1462" r:id="rId17"/>
    <p:sldId id="1463" r:id="rId18"/>
    <p:sldId id="1464" r:id="rId19"/>
    <p:sldId id="1465" r:id="rId20"/>
    <p:sldId id="1466" r:id="rId21"/>
    <p:sldId id="1467" r:id="rId22"/>
    <p:sldId id="1468" r:id="rId23"/>
    <p:sldId id="1469" r:id="rId24"/>
    <p:sldId id="1470" r:id="rId25"/>
    <p:sldId id="1472" r:id="rId26"/>
    <p:sldId id="1473" r:id="rId27"/>
    <p:sldId id="1474" r:id="rId28"/>
    <p:sldId id="1475" r:id="rId29"/>
    <p:sldId id="1476" r:id="rId30"/>
    <p:sldId id="1477" r:id="rId31"/>
    <p:sldId id="1478" r:id="rId32"/>
    <p:sldId id="1517" r:id="rId33"/>
    <p:sldId id="1480" r:id="rId34"/>
    <p:sldId id="1481" r:id="rId35"/>
    <p:sldId id="1482" r:id="rId36"/>
    <p:sldId id="1483" r:id="rId37"/>
    <p:sldId id="1484" r:id="rId38"/>
    <p:sldId id="1485" r:id="rId39"/>
    <p:sldId id="1486" r:id="rId40"/>
    <p:sldId id="1541" r:id="rId41"/>
    <p:sldId id="1500" r:id="rId42"/>
    <p:sldId id="1501" r:id="rId43"/>
    <p:sldId id="292"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C67"/>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76" autoAdjust="0"/>
    <p:restoredTop sz="73426" autoAdjust="0"/>
  </p:normalViewPr>
  <p:slideViewPr>
    <p:cSldViewPr snapToGrid="0">
      <p:cViewPr varScale="1">
        <p:scale>
          <a:sx n="86" d="100"/>
          <a:sy n="86" d="100"/>
        </p:scale>
        <p:origin x="714" y="90"/>
      </p:cViewPr>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91" d="100"/>
          <a:sy n="91" d="100"/>
        </p:scale>
        <p:origin x="375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9996A5-CDFA-4FEF-B9FA-99C6A27416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C6002D5-AFD6-4B64-889C-6089F5AD0B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E72F5D-C35F-4583-AC44-96057386B1C3}" type="datetimeFigureOut">
              <a:rPr lang="en-US" smtClean="0"/>
              <a:t>6/4/2024</a:t>
            </a:fld>
            <a:endParaRPr lang="en-US"/>
          </a:p>
        </p:txBody>
      </p:sp>
      <p:sp>
        <p:nvSpPr>
          <p:cNvPr id="4" name="Footer Placeholder 3">
            <a:extLst>
              <a:ext uri="{FF2B5EF4-FFF2-40B4-BE49-F238E27FC236}">
                <a16:creationId xmlns:a16="http://schemas.microsoft.com/office/drawing/2014/main" id="{9B6892E0-9B3D-4A16-A3D7-65F9D5451F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394A9B6-496B-4302-B6B3-7998B21AA1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2B022A-1C23-4C6C-B7AA-C008090E503C}" type="slidenum">
              <a:rPr lang="en-US" smtClean="0"/>
              <a:t>‹#›</a:t>
            </a:fld>
            <a:endParaRPr lang="en-US"/>
          </a:p>
        </p:txBody>
      </p:sp>
    </p:spTree>
    <p:extLst>
      <p:ext uri="{BB962C8B-B14F-4D97-AF65-F5344CB8AC3E}">
        <p14:creationId xmlns:p14="http://schemas.microsoft.com/office/powerpoint/2010/main" val="3752406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EEFC5D-34F1-49CC-B075-2C1CB9B5A5B7}" type="datetimeFigureOut">
              <a:rPr lang="en-US" smtClean="0"/>
              <a:t>6/4/2024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D0238-40BC-4CCE-B51E-62AE5A568757}" type="slidenum">
              <a:rPr lang="en-US" smtClean="0"/>
              <a:t>‹#›</a:t>
            </a:fld>
            <a:endParaRPr lang="en-US"/>
          </a:p>
        </p:txBody>
      </p:sp>
    </p:spTree>
    <p:extLst>
      <p:ext uri="{BB962C8B-B14F-4D97-AF65-F5344CB8AC3E}">
        <p14:creationId xmlns:p14="http://schemas.microsoft.com/office/powerpoint/2010/main" val="3070144010"/>
      </p:ext>
    </p:extLst>
  </p:cSld>
  <p:clrMap bg1="lt1" tx1="dk1" bg2="lt2" tx2="dk2" accent1="accent1" accent2="accent2" accent3="accent3" accent4="accent4" accent5="accent5" accent6="accent6" hlink="hlink" folHlink="folHlink"/>
  <p:notesStyle>
    <a:lvl1pPr marL="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1pPr>
    <a:lvl2pPr marL="36576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2pPr>
    <a:lvl3pPr marL="54864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3pPr>
    <a:lvl4pPr marL="73152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4pPr>
    <a:lvl5pPr marL="91440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n.wikipedia.org/wiki/Nero"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en.wikipedia.org/wiki/Anno_Domini" TargetMode="External"/><Relationship Id="rId4" Type="http://schemas.openxmlformats.org/officeDocument/2006/relationships/hyperlink" Target="https://en.wikipedia.org/wiki/Poppaea_Sabin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2</a:t>
            </a:fld>
            <a:endParaRPr lang="en-US"/>
          </a:p>
        </p:txBody>
      </p:sp>
    </p:spTree>
    <p:extLst>
      <p:ext uri="{BB962C8B-B14F-4D97-AF65-F5344CB8AC3E}">
        <p14:creationId xmlns:p14="http://schemas.microsoft.com/office/powerpoint/2010/main" val="2629419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Purple cloth and dye - India, Red Sea, Persian Gulf</a:t>
            </a:r>
            <a:endParaRPr lang="en-US" dirty="0"/>
          </a:p>
          <a:p>
            <a:endParaRPr lang="en-US" dirty="0"/>
          </a:p>
          <a:p>
            <a:pPr algn="l"/>
            <a:r>
              <a:rPr lang="en-US" b="0" i="0" dirty="0">
                <a:solidFill>
                  <a:srgbClr val="0D1214"/>
                </a:solidFill>
                <a:effectLst/>
                <a:highlight>
                  <a:srgbClr val="FFFFFF"/>
                </a:highlight>
                <a:latin typeface="Inter"/>
              </a:rPr>
              <a:t>The 1st century Roman purple dye, also known as </a:t>
            </a:r>
            <a:r>
              <a:rPr lang="en-US" b="1" i="0" dirty="0">
                <a:solidFill>
                  <a:srgbClr val="0D1214"/>
                </a:solidFill>
                <a:effectLst/>
                <a:highlight>
                  <a:srgbClr val="FFFFFF"/>
                </a:highlight>
                <a:latin typeface="Inter"/>
              </a:rPr>
              <a:t>Tyrian purple</a:t>
            </a:r>
            <a:r>
              <a:rPr lang="en-US" b="0" i="0" dirty="0">
                <a:solidFill>
                  <a:srgbClr val="0D1214"/>
                </a:solidFill>
                <a:effectLst/>
                <a:highlight>
                  <a:srgbClr val="FFFFFF"/>
                </a:highlight>
                <a:latin typeface="Inter"/>
              </a:rPr>
              <a:t>, was </a:t>
            </a:r>
            <a:r>
              <a:rPr lang="en-US" b="1" i="0" dirty="0">
                <a:solidFill>
                  <a:srgbClr val="0D1214"/>
                </a:solidFill>
                <a:effectLst/>
                <a:highlight>
                  <a:srgbClr val="FFFFFF"/>
                </a:highlight>
                <a:latin typeface="Inter"/>
              </a:rPr>
              <a:t>a highly prized and expensive dye made from the secretions of the murex snail</a:t>
            </a:r>
            <a:r>
              <a:rPr lang="en-US" b="0" i="0" dirty="0">
                <a:solidFill>
                  <a:srgbClr val="0D1214"/>
                </a:solidFill>
                <a:effectLst/>
                <a:highlight>
                  <a:srgbClr val="FFFFFF"/>
                </a:highlight>
                <a:latin typeface="Inter"/>
              </a:rPr>
              <a:t>. The process of extracting the dye was extremely labor-intensive and time-consuming, involving the collection of thousands of snails, which were then crushed and boiled to release the dye. The resulting dye was a deep, rich purple color that was highly valued for its vibrant hue and rarity.</a:t>
            </a:r>
          </a:p>
          <a:p>
            <a:pPr algn="l"/>
            <a:endParaRPr lang="en-US" b="0" i="0" dirty="0">
              <a:solidFill>
                <a:srgbClr val="0D1214"/>
              </a:solidFill>
              <a:effectLst/>
              <a:highlight>
                <a:srgbClr val="FFFFFF"/>
              </a:highlight>
              <a:latin typeface="Inter"/>
            </a:endParaRPr>
          </a:p>
          <a:p>
            <a:pPr algn="l"/>
            <a:r>
              <a:rPr lang="en-US" b="0" i="0" dirty="0">
                <a:solidFill>
                  <a:srgbClr val="0D1214"/>
                </a:solidFill>
                <a:effectLst/>
                <a:highlight>
                  <a:srgbClr val="FFFFFF"/>
                </a:highlight>
                <a:latin typeface="Inter"/>
              </a:rPr>
              <a:t>In ancient Rome, purple was the color of royalty, and the dye was reserved for the use of the emperor and other high-ranking officials. The expense and difficulty of producing the dye made it a status symbol, and only the wealthy and powerful could afford to wear garments dyed with </a:t>
            </a:r>
            <a:r>
              <a:rPr lang="en-US" b="1" i="0" dirty="0">
                <a:solidFill>
                  <a:srgbClr val="0D1214"/>
                </a:solidFill>
                <a:effectLst/>
                <a:highlight>
                  <a:srgbClr val="FFFFFF"/>
                </a:highlight>
                <a:latin typeface="Inter"/>
              </a:rPr>
              <a:t>Tyrian purple</a:t>
            </a:r>
            <a:r>
              <a:rPr lang="en-US" b="0" i="0" dirty="0">
                <a:solidFill>
                  <a:srgbClr val="0D1214"/>
                </a:solidFill>
                <a:effectLst/>
                <a:highlight>
                  <a:srgbClr val="FFFFFF"/>
                </a:highlight>
                <a:latin typeface="Inter"/>
              </a:rPr>
              <a:t>.</a:t>
            </a:r>
          </a:p>
          <a:p>
            <a:pPr algn="l"/>
            <a:endParaRPr lang="en-US" b="0" i="0" dirty="0">
              <a:solidFill>
                <a:srgbClr val="0D1214"/>
              </a:solidFill>
              <a:effectLst/>
              <a:highlight>
                <a:srgbClr val="FFFFFF"/>
              </a:highlight>
              <a:latin typeface="Inter"/>
            </a:endParaRPr>
          </a:p>
          <a:p>
            <a:pPr algn="l"/>
            <a:r>
              <a:rPr lang="en-US" b="0" i="0" dirty="0">
                <a:solidFill>
                  <a:srgbClr val="0D1214"/>
                </a:solidFill>
                <a:effectLst/>
                <a:highlight>
                  <a:srgbClr val="FFFFFF"/>
                </a:highlight>
                <a:latin typeface="Inter"/>
              </a:rPr>
              <a:t>The legend of the discovery of </a:t>
            </a:r>
            <a:r>
              <a:rPr lang="en-US" b="1" i="0" dirty="0">
                <a:solidFill>
                  <a:srgbClr val="0D1214"/>
                </a:solidFill>
                <a:effectLst/>
                <a:highlight>
                  <a:srgbClr val="FFFFFF"/>
                </a:highlight>
                <a:latin typeface="Inter"/>
              </a:rPr>
              <a:t>Tyrian purple</a:t>
            </a:r>
            <a:r>
              <a:rPr lang="en-US" b="0" i="0" dirty="0">
                <a:solidFill>
                  <a:srgbClr val="0D1214"/>
                </a:solidFill>
                <a:effectLst/>
                <a:highlight>
                  <a:srgbClr val="FFFFFF"/>
                </a:highlight>
                <a:latin typeface="Inter"/>
              </a:rPr>
              <a:t> dates back to the Phoenician god </a:t>
            </a:r>
            <a:r>
              <a:rPr lang="en-US" b="0" i="0" dirty="0" err="1">
                <a:solidFill>
                  <a:srgbClr val="0D1214"/>
                </a:solidFill>
                <a:effectLst/>
                <a:highlight>
                  <a:srgbClr val="FFFFFF"/>
                </a:highlight>
                <a:latin typeface="Inter"/>
              </a:rPr>
              <a:t>Melqart</a:t>
            </a:r>
            <a:r>
              <a:rPr lang="en-US" b="0" i="0" dirty="0">
                <a:solidFill>
                  <a:srgbClr val="0D1214"/>
                </a:solidFill>
                <a:effectLst/>
                <a:highlight>
                  <a:srgbClr val="FFFFFF"/>
                </a:highlight>
                <a:latin typeface="Inter"/>
              </a:rPr>
              <a:t>, who was said to have discovered the dye while walking along the seashore with his dog and the nymph Tyros. The story was first recorded by the Greek scholar Julius Pollux in the 2nd century AD.</a:t>
            </a:r>
          </a:p>
          <a:p>
            <a:pPr algn="l"/>
            <a:endParaRPr lang="en-US" b="0" i="0" dirty="0">
              <a:solidFill>
                <a:srgbClr val="0D1214"/>
              </a:solidFill>
              <a:effectLst/>
              <a:highlight>
                <a:srgbClr val="FFFFFF"/>
              </a:highlight>
              <a:latin typeface="Inter"/>
            </a:endParaRPr>
          </a:p>
          <a:p>
            <a:pPr algn="l"/>
            <a:r>
              <a:rPr lang="en-US" b="0" i="0" dirty="0">
                <a:solidFill>
                  <a:srgbClr val="0D1214"/>
                </a:solidFill>
                <a:effectLst/>
                <a:highlight>
                  <a:srgbClr val="FFFFFF"/>
                </a:highlight>
                <a:latin typeface="Inter"/>
              </a:rPr>
              <a:t>The use of </a:t>
            </a:r>
            <a:r>
              <a:rPr lang="en-US" b="1" i="0" dirty="0">
                <a:solidFill>
                  <a:srgbClr val="0D1214"/>
                </a:solidFill>
                <a:effectLst/>
                <a:highlight>
                  <a:srgbClr val="FFFFFF"/>
                </a:highlight>
                <a:latin typeface="Inter"/>
              </a:rPr>
              <a:t>Tyrian purple</a:t>
            </a:r>
            <a:r>
              <a:rPr lang="en-US" b="0" i="0" dirty="0">
                <a:solidFill>
                  <a:srgbClr val="0D1214"/>
                </a:solidFill>
                <a:effectLst/>
                <a:highlight>
                  <a:srgbClr val="FFFFFF"/>
                </a:highlight>
                <a:latin typeface="Inter"/>
              </a:rPr>
              <a:t> was not limited to clothing, as it was also used to dye other materials such as silk, wool, and even hair. The dye was highly prized for its vibrant color and was often used to create elaborate and intricate designs on fabrics and other materials.</a:t>
            </a:r>
          </a:p>
          <a:p>
            <a:pPr algn="l"/>
            <a:endParaRPr lang="en-US" b="0" i="0" dirty="0">
              <a:solidFill>
                <a:srgbClr val="0D1214"/>
              </a:solidFill>
              <a:effectLst/>
              <a:highlight>
                <a:srgbClr val="FFFFFF"/>
              </a:highlight>
              <a:latin typeface="Inter"/>
            </a:endParaRPr>
          </a:p>
          <a:p>
            <a:pPr algn="l"/>
            <a:r>
              <a:rPr lang="en-US" b="0" i="0" dirty="0">
                <a:solidFill>
                  <a:srgbClr val="0D1214"/>
                </a:solidFill>
                <a:effectLst/>
                <a:highlight>
                  <a:srgbClr val="FFFFFF"/>
                </a:highlight>
                <a:latin typeface="Inter"/>
              </a:rPr>
              <a:t>Despite its rarity and expense, </a:t>
            </a:r>
            <a:r>
              <a:rPr lang="en-US" b="1" i="0" dirty="0">
                <a:solidFill>
                  <a:srgbClr val="0D1214"/>
                </a:solidFill>
                <a:effectLst/>
                <a:highlight>
                  <a:srgbClr val="FFFFFF"/>
                </a:highlight>
                <a:latin typeface="Inter"/>
              </a:rPr>
              <a:t>Tyrian purple</a:t>
            </a:r>
            <a:r>
              <a:rPr lang="en-US" b="0" i="0" dirty="0">
                <a:solidFill>
                  <a:srgbClr val="0D1214"/>
                </a:solidFill>
                <a:effectLst/>
                <a:highlight>
                  <a:srgbClr val="FFFFFF"/>
                </a:highlight>
                <a:latin typeface="Inter"/>
              </a:rPr>
              <a:t> remained a popular color in ancient Rome, and its use continued well into the Middle Ages. Today, the term “</a:t>
            </a:r>
            <a:r>
              <a:rPr lang="en-US" b="1" i="0" dirty="0">
                <a:solidFill>
                  <a:srgbClr val="0D1214"/>
                </a:solidFill>
                <a:effectLst/>
                <a:highlight>
                  <a:srgbClr val="FFFFFF"/>
                </a:highlight>
                <a:latin typeface="Inter"/>
              </a:rPr>
              <a:t>Tyrian purple</a:t>
            </a:r>
            <a:r>
              <a:rPr lang="en-US" b="0" i="0" dirty="0">
                <a:solidFill>
                  <a:srgbClr val="0D1214"/>
                </a:solidFill>
                <a:effectLst/>
                <a:highlight>
                  <a:srgbClr val="FFFFFF"/>
                </a:highlight>
                <a:latin typeface="Inter"/>
              </a:rPr>
              <a:t>” is still used to describe a deep, rich purple color, and the dye remains a symbol of luxury and opulence.</a:t>
            </a:r>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18</a:t>
            </a:fld>
            <a:endParaRPr lang="en-US"/>
          </a:p>
        </p:txBody>
      </p:sp>
    </p:spTree>
    <p:extLst>
      <p:ext uri="{BB962C8B-B14F-4D97-AF65-F5344CB8AC3E}">
        <p14:creationId xmlns:p14="http://schemas.microsoft.com/office/powerpoint/2010/main" val="440032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China</a:t>
            </a:r>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19</a:t>
            </a:fld>
            <a:endParaRPr lang="en-US"/>
          </a:p>
        </p:txBody>
      </p:sp>
    </p:spTree>
    <p:extLst>
      <p:ext uri="{BB962C8B-B14F-4D97-AF65-F5344CB8AC3E}">
        <p14:creationId xmlns:p14="http://schemas.microsoft.com/office/powerpoint/2010/main" val="1393371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latin typeface="Arial" panose="020B0604020202020204" pitchFamily="34" charset="0"/>
                <a:cs typeface="Arial" panose="020B0604020202020204" pitchFamily="34" charset="0"/>
              </a:rPr>
              <a:t>Scarlet dye – Persia</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Scarlet was second in prestige only to purple.  </a:t>
            </a:r>
          </a:p>
          <a:p>
            <a:endParaRPr lang="en-US" dirty="0"/>
          </a:p>
          <a:p>
            <a:r>
              <a:rPr lang="en-US" b="0" i="0" dirty="0">
                <a:effectLst/>
                <a:latin typeface="var(--main-font)"/>
              </a:rPr>
              <a:t>The 1st century Roman red dye was </a:t>
            </a:r>
            <a:r>
              <a:rPr lang="en-US" b="1" i="0" dirty="0">
                <a:effectLst/>
                <a:latin typeface="var(--main-font)"/>
              </a:rPr>
              <a:t>derived from various sources, including kermes, a substance extracted from oak trees, and </a:t>
            </a:r>
            <a:r>
              <a:rPr lang="en-US" b="1" i="0" dirty="0" err="1">
                <a:effectLst/>
                <a:latin typeface="var(--main-font)"/>
              </a:rPr>
              <a:t>Porphyrophora</a:t>
            </a:r>
            <a:r>
              <a:rPr lang="en-US" b="1" i="0" dirty="0">
                <a:effectLst/>
                <a:latin typeface="var(--main-font)"/>
              </a:rPr>
              <a:t> </a:t>
            </a:r>
            <a:r>
              <a:rPr lang="en-US" b="1" i="0" dirty="0" err="1">
                <a:effectLst/>
                <a:latin typeface="var(--main-font)"/>
              </a:rPr>
              <a:t>hamelii</a:t>
            </a:r>
            <a:r>
              <a:rPr lang="en-US" b="1" i="0" dirty="0">
                <a:effectLst/>
                <a:latin typeface="var(--main-font)"/>
              </a:rPr>
              <a:t>, a type of scale insect that lived on the roots and stems of certain herbs</a:t>
            </a:r>
            <a:r>
              <a:rPr lang="en-US" b="0" i="0" dirty="0">
                <a:effectLst/>
                <a:latin typeface="var(--main-font)"/>
              </a:rPr>
              <a:t>. The Romans also used madder, a plant-based dye, to create a range of red shades. The use of these dyes was widespread in Roman culture, with red being a prominent color in fashion, art, and architecture.</a:t>
            </a:r>
          </a:p>
          <a:p>
            <a:br>
              <a:rPr lang="en-US" b="0" i="0" dirty="0">
                <a:effectLst/>
                <a:latin typeface="var(--main-font)"/>
              </a:rPr>
            </a:br>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20</a:t>
            </a:fld>
            <a:endParaRPr lang="en-US"/>
          </a:p>
        </p:txBody>
      </p:sp>
    </p:spTree>
    <p:extLst>
      <p:ext uri="{BB962C8B-B14F-4D97-AF65-F5344CB8AC3E}">
        <p14:creationId xmlns:p14="http://schemas.microsoft.com/office/powerpoint/2010/main" val="2479523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Uncultivated hills on coast of Africa.  Also called citron or citrus wood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Scented, fragrant wood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Very valuable for making furniture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21</a:t>
            </a:fld>
            <a:endParaRPr lang="en-US"/>
          </a:p>
        </p:txBody>
      </p:sp>
    </p:spTree>
    <p:extLst>
      <p:ext uri="{BB962C8B-B14F-4D97-AF65-F5344CB8AC3E}">
        <p14:creationId xmlns:p14="http://schemas.microsoft.com/office/powerpoint/2010/main" val="1941342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NE Africa, India</a:t>
            </a:r>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22</a:t>
            </a:fld>
            <a:endParaRPr lang="en-US"/>
          </a:p>
        </p:txBody>
      </p:sp>
    </p:spTree>
    <p:extLst>
      <p:ext uri="{BB962C8B-B14F-4D97-AF65-F5344CB8AC3E}">
        <p14:creationId xmlns:p14="http://schemas.microsoft.com/office/powerpoint/2010/main" val="746005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latin typeface="Arial" panose="020B0604020202020204" pitchFamily="34" charset="0"/>
                <a:cs typeface="Arial" panose="020B0604020202020204" pitchFamily="34" charset="0"/>
              </a:rPr>
              <a:t>Oak from Mediterranean, Britain, Asia Minor, Sarmatia, Central Europe, and all over Roman Empire</a:t>
            </a:r>
          </a:p>
          <a:p>
            <a:endParaRPr lang="en-US" sz="2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23</a:t>
            </a:fld>
            <a:endParaRPr lang="en-US"/>
          </a:p>
        </p:txBody>
      </p:sp>
    </p:spTree>
    <p:extLst>
      <p:ext uri="{BB962C8B-B14F-4D97-AF65-F5344CB8AC3E}">
        <p14:creationId xmlns:p14="http://schemas.microsoft.com/office/powerpoint/2010/main" val="2780776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Middle east, India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baseline="30000" dirty="0">
                <a:solidFill>
                  <a:srgbClr val="C00000"/>
                </a:solidFill>
                <a:latin typeface="Arial" panose="020B0604020202020204" pitchFamily="34" charset="0"/>
                <a:cs typeface="Arial" panose="020B0604020202020204" pitchFamily="34" charset="0"/>
              </a:rPr>
              <a:t>12</a:t>
            </a:r>
            <a:r>
              <a:rPr lang="en-US" sz="2000" b="1" dirty="0">
                <a:latin typeface="Arial" panose="020B0604020202020204" pitchFamily="34" charset="0"/>
                <a:cs typeface="Arial" panose="020B0604020202020204" pitchFamily="34" charset="0"/>
              </a:rPr>
              <a:t> The merchandise of gold, and silver, and precious stones, and of pearls, and fine linen, and purple, and silk, and scarlet, and all thyine wood, and all manner vessels of ivory, and all manner vessels of most precious wood, and of </a:t>
            </a:r>
            <a:r>
              <a:rPr lang="en-US" sz="2000" b="1" u="sng" dirty="0">
                <a:latin typeface="Arial" panose="020B0604020202020204" pitchFamily="34" charset="0"/>
                <a:cs typeface="Arial" panose="020B0604020202020204" pitchFamily="34" charset="0"/>
              </a:rPr>
              <a:t>brass</a:t>
            </a:r>
            <a:r>
              <a:rPr lang="en-US" sz="2000" b="1" dirty="0">
                <a:latin typeface="Arial" panose="020B0604020202020204" pitchFamily="34" charset="0"/>
                <a:cs typeface="Arial" panose="020B0604020202020204" pitchFamily="34" charset="0"/>
              </a:rPr>
              <a:t>, and iron, and marble,</a:t>
            </a:r>
          </a:p>
          <a:p>
            <a:endParaRPr lang="en-US" dirty="0"/>
          </a:p>
          <a:p>
            <a:r>
              <a:rPr lang="en-US" dirty="0"/>
              <a:t>“</a:t>
            </a:r>
            <a:r>
              <a:rPr lang="en-US" b="1" i="0" dirty="0" err="1">
                <a:solidFill>
                  <a:srgbClr val="001320"/>
                </a:solidFill>
                <a:effectLst/>
                <a:latin typeface="Verdana" panose="020B0604030504040204" pitchFamily="34" charset="0"/>
              </a:rPr>
              <a:t>chalkos</a:t>
            </a:r>
            <a:r>
              <a:rPr lang="en-US" b="1" i="0" dirty="0">
                <a:solidFill>
                  <a:srgbClr val="001320"/>
                </a:solidFill>
                <a:effectLst/>
                <a:latin typeface="Verdana" panose="020B0604030504040204" pitchFamily="34" charset="0"/>
              </a:rPr>
              <a:t>” – copper, brass, and bronze; also used to mean “money”</a:t>
            </a:r>
          </a:p>
          <a:p>
            <a:endParaRPr lang="en-US" b="1" i="0" dirty="0">
              <a:solidFill>
                <a:srgbClr val="001320"/>
              </a:solidFill>
              <a:effectLst/>
              <a:latin typeface="Verdana" panose="020B060403050404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24</a:t>
            </a:fld>
            <a:endParaRPr lang="en-US"/>
          </a:p>
        </p:txBody>
      </p:sp>
    </p:spTree>
    <p:extLst>
      <p:ext uri="{BB962C8B-B14F-4D97-AF65-F5344CB8AC3E}">
        <p14:creationId xmlns:p14="http://schemas.microsoft.com/office/powerpoint/2010/main" val="1819208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Middle east, India, Central Europe, Northern Asia</a:t>
            </a:r>
            <a:endParaRPr lang="en-US" dirty="0"/>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25</a:t>
            </a:fld>
            <a:endParaRPr lang="en-US"/>
          </a:p>
        </p:txBody>
      </p:sp>
    </p:spTree>
    <p:extLst>
      <p:ext uri="{BB962C8B-B14F-4D97-AF65-F5344CB8AC3E}">
        <p14:creationId xmlns:p14="http://schemas.microsoft.com/office/powerpoint/2010/main" val="4196391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NE Africa, Greece, Eastern Mediterranean </a:t>
            </a:r>
            <a:endParaRPr lang="en-US" dirty="0"/>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26</a:t>
            </a:fld>
            <a:endParaRPr lang="en-US"/>
          </a:p>
        </p:txBody>
      </p:sp>
    </p:spTree>
    <p:extLst>
      <p:ext uri="{BB962C8B-B14F-4D97-AF65-F5344CB8AC3E}">
        <p14:creationId xmlns:p14="http://schemas.microsoft.com/office/powerpoint/2010/main" val="769920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Central Eastern Africa, India, from Arabian traders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B0F0"/>
                </a:solidFill>
                <a:latin typeface="Arial" panose="020B0604020202020204" pitchFamily="34" charset="0"/>
                <a:cs typeface="Arial" pitchFamily="34" charset="0"/>
              </a:rPr>
              <a:t>According to Pliny, a Roman pound (327 grams (11.5 oz)) of cassia, cinnamon, or </a:t>
            </a:r>
            <a:r>
              <a:rPr lang="en-US" sz="2000" b="1" dirty="0" err="1">
                <a:solidFill>
                  <a:srgbClr val="00B0F0"/>
                </a:solidFill>
                <a:latin typeface="Arial" panose="020B0604020202020204" pitchFamily="34" charset="0"/>
                <a:cs typeface="Arial" pitchFamily="34" charset="0"/>
              </a:rPr>
              <a:t>serichatum</a:t>
            </a:r>
            <a:r>
              <a:rPr lang="en-US" sz="2000" b="1" dirty="0">
                <a:solidFill>
                  <a:srgbClr val="00B0F0"/>
                </a:solidFill>
                <a:latin typeface="Arial" panose="020B0604020202020204" pitchFamily="34" charset="0"/>
                <a:cs typeface="Arial" pitchFamily="34" charset="0"/>
              </a:rPr>
              <a:t> cost up to 300 </a:t>
            </a:r>
            <a:r>
              <a:rPr lang="en-US" sz="2000" b="1" i="1" dirty="0">
                <a:solidFill>
                  <a:srgbClr val="00B0F0"/>
                </a:solidFill>
                <a:latin typeface="Arial" panose="020B0604020202020204" pitchFamily="34" charset="0"/>
                <a:cs typeface="Arial" pitchFamily="34" charset="0"/>
              </a:rPr>
              <a:t>denarii</a:t>
            </a:r>
            <a:r>
              <a:rPr lang="en-US" sz="2000" b="1" dirty="0">
                <a:solidFill>
                  <a:srgbClr val="00B0F0"/>
                </a:solidFill>
                <a:latin typeface="Arial" panose="020B0604020202020204" pitchFamily="34" charset="0"/>
                <a:cs typeface="Arial" pitchFamily="34" charset="0"/>
              </a:rPr>
              <a:t>, the wage of ten months' </a:t>
            </a:r>
            <a:r>
              <a:rPr lang="en-US" sz="2000" b="1" dirty="0" err="1">
                <a:solidFill>
                  <a:srgbClr val="00B0F0"/>
                </a:solidFill>
                <a:latin typeface="Arial" panose="020B0604020202020204" pitchFamily="34" charset="0"/>
                <a:cs typeface="Arial" pitchFamily="34" charset="0"/>
              </a:rPr>
              <a:t>labour</a:t>
            </a:r>
            <a:r>
              <a:rPr lang="en-US" sz="2000" b="1" dirty="0">
                <a:solidFill>
                  <a:srgbClr val="00B0F0"/>
                </a:solidFill>
                <a:latin typeface="Arial" panose="020B0604020202020204" pitchFamily="34" charset="0"/>
                <a:cs typeface="Arial" pitchFamily="34" charset="0"/>
              </a:rPr>
              <a:t>.  The Emperor </a:t>
            </a:r>
            <a:r>
              <a:rPr lang="en-US" sz="2000" b="1" dirty="0">
                <a:solidFill>
                  <a:srgbClr val="00B0F0"/>
                </a:solidFill>
                <a:latin typeface="Arial" panose="020B0604020202020204" pitchFamily="34" charset="0"/>
                <a:cs typeface="Arial" pitchFamily="34" charset="0"/>
                <a:hlinkClick r:id="rId3" tooltip="Nero"/>
              </a:rPr>
              <a:t>Nero</a:t>
            </a:r>
            <a:r>
              <a:rPr lang="en-US" sz="2000" b="1" dirty="0">
                <a:solidFill>
                  <a:srgbClr val="00B0F0"/>
                </a:solidFill>
                <a:latin typeface="Arial" panose="020B0604020202020204" pitchFamily="34" charset="0"/>
                <a:cs typeface="Arial" pitchFamily="34" charset="0"/>
              </a:rPr>
              <a:t> is said to have burned a year's worth of the city's supply at the funeral for his wife </a:t>
            </a:r>
            <a:r>
              <a:rPr lang="en-US" sz="2000" b="1" dirty="0">
                <a:solidFill>
                  <a:srgbClr val="00B0F0"/>
                </a:solidFill>
                <a:latin typeface="Arial" panose="020B0604020202020204" pitchFamily="34" charset="0"/>
                <a:cs typeface="Arial" pitchFamily="34" charset="0"/>
                <a:hlinkClick r:id="rId4" tooltip="Poppaea Sabina"/>
              </a:rPr>
              <a:t>Poppaea Sabina</a:t>
            </a:r>
            <a:r>
              <a:rPr lang="en-US" sz="2000" b="1" dirty="0">
                <a:solidFill>
                  <a:srgbClr val="00B0F0"/>
                </a:solidFill>
                <a:latin typeface="Arial" panose="020B0604020202020204" pitchFamily="34" charset="0"/>
                <a:cs typeface="Arial" pitchFamily="34" charset="0"/>
              </a:rPr>
              <a:t> in </a:t>
            </a:r>
            <a:r>
              <a:rPr lang="en-US" sz="2000" b="1" dirty="0">
                <a:solidFill>
                  <a:srgbClr val="00B0F0"/>
                </a:solidFill>
                <a:latin typeface="Arial" panose="020B0604020202020204" pitchFamily="34" charset="0"/>
                <a:cs typeface="Arial" pitchFamily="34" charset="0"/>
                <a:hlinkClick r:id="rId5" tooltip="Anno Domini"/>
              </a:rPr>
              <a:t>AD</a:t>
            </a:r>
            <a:r>
              <a:rPr lang="en-US" sz="2000" b="1" dirty="0">
                <a:solidFill>
                  <a:srgbClr val="00B0F0"/>
                </a:solidFill>
                <a:latin typeface="Arial" panose="020B0604020202020204" pitchFamily="34" charset="0"/>
                <a:cs typeface="Arial" pitchFamily="34" charset="0"/>
              </a:rPr>
              <a:t> 65.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27</a:t>
            </a:fld>
            <a:endParaRPr lang="en-US"/>
          </a:p>
        </p:txBody>
      </p:sp>
    </p:spTree>
    <p:extLst>
      <p:ext uri="{BB962C8B-B14F-4D97-AF65-F5344CB8AC3E}">
        <p14:creationId xmlns:p14="http://schemas.microsoft.com/office/powerpoint/2010/main" val="794862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10</a:t>
            </a:fld>
            <a:endParaRPr lang="en-US"/>
          </a:p>
        </p:txBody>
      </p:sp>
    </p:spTree>
    <p:extLst>
      <p:ext uri="{BB962C8B-B14F-4D97-AF65-F5344CB8AC3E}">
        <p14:creationId xmlns:p14="http://schemas.microsoft.com/office/powerpoint/2010/main" val="2298855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latin typeface="Arial" panose="020B0604020202020204" pitchFamily="34" charset="0"/>
                <a:cs typeface="Arial" panose="020B0604020202020204" pitchFamily="34" charset="0"/>
              </a:rPr>
              <a:t>India, China, Indonesia (roses, lavender, quinces, pomegranates, grapes, basil, rosemary, and cinnamon)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baseline="30000" dirty="0">
                <a:solidFill>
                  <a:srgbClr val="C00000"/>
                </a:solidFill>
                <a:latin typeface="Arial" panose="020B0604020202020204" pitchFamily="34" charset="0"/>
                <a:cs typeface="Arial" panose="020B0604020202020204" pitchFamily="34" charset="0"/>
              </a:rPr>
              <a:t>13</a:t>
            </a:r>
            <a:r>
              <a:rPr lang="en-US" sz="2000" b="1" dirty="0">
                <a:latin typeface="Arial" panose="020B0604020202020204" pitchFamily="34" charset="0"/>
                <a:cs typeface="Arial" panose="020B0604020202020204" pitchFamily="34" charset="0"/>
              </a:rPr>
              <a:t> And cinnamon, and </a:t>
            </a:r>
            <a:r>
              <a:rPr lang="en-US" sz="2000" b="1" u="sng" dirty="0" err="1">
                <a:latin typeface="Arial" panose="020B0604020202020204" pitchFamily="34" charset="0"/>
                <a:cs typeface="Arial" panose="020B0604020202020204" pitchFamily="34" charset="0"/>
              </a:rPr>
              <a:t>odours</a:t>
            </a:r>
            <a:r>
              <a:rPr lang="en-US" sz="2000" b="1" u="sng" dirty="0">
                <a:latin typeface="Arial" panose="020B0604020202020204" pitchFamily="34" charset="0"/>
                <a:cs typeface="Arial" panose="020B0604020202020204" pitchFamily="34" charset="0"/>
              </a:rPr>
              <a:t>, and ointments</a:t>
            </a:r>
            <a:r>
              <a:rPr lang="en-US" sz="2000" b="1" dirty="0">
                <a:latin typeface="Arial" panose="020B0604020202020204" pitchFamily="34" charset="0"/>
                <a:cs typeface="Arial" panose="020B0604020202020204" pitchFamily="34" charset="0"/>
              </a:rPr>
              <a:t>, and frankincense, and wine, and oil, and fine flour, and wheat, and beasts, and sheep, and horses, and chariots, and slaves, and souls of 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latin typeface="Arial" panose="020B0604020202020204" pitchFamily="34" charset="0"/>
              <a:cs typeface="Arial" panose="020B0604020202020204" pitchFamily="34" charset="0"/>
            </a:endParaRPr>
          </a:p>
          <a:p>
            <a:pPr algn="l" fontAlgn="base"/>
            <a:r>
              <a:rPr lang="en-US" b="1" i="0" dirty="0">
                <a:solidFill>
                  <a:srgbClr val="5C6265"/>
                </a:solidFill>
                <a:effectLst/>
                <a:latin typeface="Arial" panose="020B0604020202020204" pitchFamily="34" charset="0"/>
                <a:cs typeface="Arial" panose="020B0604020202020204" pitchFamily="34" charset="0"/>
              </a:rPr>
              <a:t>https://www.fragrancescience.com/origins-and-history-of-incense/</a:t>
            </a:r>
          </a:p>
          <a:p>
            <a:pPr algn="l" fontAlgn="base"/>
            <a:endParaRPr lang="en-US" b="1" i="0" dirty="0">
              <a:solidFill>
                <a:srgbClr val="5C6265"/>
              </a:solidFill>
              <a:effectLst/>
              <a:latin typeface="Arial" panose="020B0604020202020204" pitchFamily="34" charset="0"/>
              <a:cs typeface="Arial" panose="020B0604020202020204" pitchFamily="34" charset="0"/>
            </a:endParaRPr>
          </a:p>
          <a:p>
            <a:pPr marL="342900" indent="-342900" algn="l" fontAlgn="base">
              <a:buFont typeface="Arial" panose="020B0604020202020204" pitchFamily="34" charset="0"/>
              <a:buChar char="•"/>
            </a:pPr>
            <a:r>
              <a:rPr lang="en-US" b="1" i="0" dirty="0">
                <a:solidFill>
                  <a:srgbClr val="5C6265"/>
                </a:solidFill>
                <a:effectLst/>
                <a:latin typeface="Arial" panose="020B0604020202020204" pitchFamily="34" charset="0"/>
                <a:cs typeface="Arial" panose="020B0604020202020204" pitchFamily="34" charset="0"/>
              </a:rPr>
              <a:t>Between 7th century BC and 2nd century AD existed something called “Incense trade route” or the “Incense Road”. It was a network of land and sea trading routes that connected Mediterranean with Levant and Egypt through Northeastern Africa and Arabia to India and its purpose was to mainly carry Arabian frankincense and myrrh (hence the name). It carried other types of goods from the east but these two items were predominant. This trade route lasted until the fall of Roman Empire.</a:t>
            </a:r>
          </a:p>
          <a:p>
            <a:pPr marL="0" indent="0" algn="l" fontAlgn="base">
              <a:buFont typeface="Arial" panose="020B0604020202020204" pitchFamily="34" charset="0"/>
              <a:buNone/>
            </a:pPr>
            <a:endParaRPr lang="en-US" b="1" i="0" dirty="0">
              <a:solidFill>
                <a:srgbClr val="5C6265"/>
              </a:solidFill>
              <a:effectLst/>
              <a:latin typeface="Arial" panose="020B0604020202020204" pitchFamily="34" charset="0"/>
              <a:cs typeface="Arial" panose="020B0604020202020204" pitchFamily="34" charset="0"/>
            </a:endParaRPr>
          </a:p>
          <a:p>
            <a:pPr marL="342900" indent="-342900" algn="l" fontAlgn="base">
              <a:buFont typeface="Arial" panose="020B0604020202020204" pitchFamily="34" charset="0"/>
              <a:buChar char="•"/>
            </a:pPr>
            <a:r>
              <a:rPr lang="en-US" b="1" i="0" dirty="0">
                <a:solidFill>
                  <a:srgbClr val="131313"/>
                </a:solidFill>
                <a:effectLst/>
                <a:latin typeface="Arial" panose="020B0604020202020204" pitchFamily="34" charset="0"/>
                <a:cs typeface="Arial" panose="020B0604020202020204" pitchFamily="34" charset="0"/>
              </a:rPr>
              <a:t>Common to burn Terebinth &amp; Cedar as incense (fragrant wood)</a:t>
            </a:r>
            <a:endParaRPr lang="en-US" b="1" i="0" dirty="0">
              <a:solidFill>
                <a:srgbClr val="5C6265"/>
              </a:solidFill>
              <a:effectLst/>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28</a:t>
            </a:fld>
            <a:endParaRPr lang="en-US"/>
          </a:p>
        </p:txBody>
      </p:sp>
    </p:spTree>
    <p:extLst>
      <p:ext uri="{BB962C8B-B14F-4D97-AF65-F5344CB8AC3E}">
        <p14:creationId xmlns:p14="http://schemas.microsoft.com/office/powerpoint/2010/main" val="2438837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latin typeface="Arial" panose="020B0604020202020204" pitchFamily="34" charset="0"/>
                <a:cs typeface="Arial" panose="020B0604020202020204" pitchFamily="34" charset="0"/>
              </a:rPr>
              <a:t>India, China, Indonesia (roses, lavender, quinces, pomegranates, grapes, basil, rosemary, and cinnamon)</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baseline="30000" dirty="0">
                <a:solidFill>
                  <a:srgbClr val="C00000"/>
                </a:solidFill>
                <a:latin typeface="Arial" panose="020B0604020202020204" pitchFamily="34" charset="0"/>
                <a:cs typeface="Arial" panose="020B0604020202020204" pitchFamily="34" charset="0"/>
              </a:rPr>
              <a:t>13</a:t>
            </a:r>
            <a:r>
              <a:rPr lang="en-US" sz="2000" b="1" dirty="0">
                <a:latin typeface="Arial" panose="020B0604020202020204" pitchFamily="34" charset="0"/>
                <a:cs typeface="Arial" panose="020B0604020202020204" pitchFamily="34" charset="0"/>
              </a:rPr>
              <a:t> And cinnamon, and </a:t>
            </a:r>
            <a:r>
              <a:rPr lang="en-US" sz="2000" b="1" u="sng" dirty="0" err="1">
                <a:latin typeface="Arial" panose="020B0604020202020204" pitchFamily="34" charset="0"/>
                <a:cs typeface="Arial" panose="020B0604020202020204" pitchFamily="34" charset="0"/>
              </a:rPr>
              <a:t>odours</a:t>
            </a:r>
            <a:r>
              <a:rPr lang="en-US" sz="2000" b="1" u="sng" dirty="0">
                <a:latin typeface="Arial" panose="020B0604020202020204" pitchFamily="34" charset="0"/>
                <a:cs typeface="Arial" panose="020B0604020202020204" pitchFamily="34" charset="0"/>
              </a:rPr>
              <a:t>, and ointments</a:t>
            </a:r>
            <a:r>
              <a:rPr lang="en-US" sz="2000" b="1" dirty="0">
                <a:latin typeface="Arial" panose="020B0604020202020204" pitchFamily="34" charset="0"/>
                <a:cs typeface="Arial" panose="020B0604020202020204" pitchFamily="34" charset="0"/>
              </a:rPr>
              <a:t>, and frankincense, and wine, and oil, and fine flour, and wheat, and beasts, and sheep, and horses, and chariots, and slaves, and souls of 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latin typeface="Arial" panose="020B0604020202020204" pitchFamily="34" charset="0"/>
              <a:cs typeface="Arial" panose="020B0604020202020204" pitchFamily="34" charset="0"/>
            </a:endParaRPr>
          </a:p>
          <a:p>
            <a:pPr algn="l" fontAlgn="base"/>
            <a:r>
              <a:rPr lang="en-US" b="1" i="0" dirty="0">
                <a:solidFill>
                  <a:srgbClr val="5C6265"/>
                </a:solidFill>
                <a:effectLst/>
                <a:latin typeface="Arial" panose="020B0604020202020204" pitchFamily="34" charset="0"/>
                <a:cs typeface="Arial" panose="020B0604020202020204" pitchFamily="34" charset="0"/>
              </a:rPr>
              <a:t>https://www.fragrancescience.com/origins-and-history-of-incense/</a:t>
            </a:r>
          </a:p>
          <a:p>
            <a:pPr algn="l" fontAlgn="base"/>
            <a:endParaRPr lang="en-US" b="1" i="0" dirty="0">
              <a:solidFill>
                <a:srgbClr val="5C6265"/>
              </a:solidFill>
              <a:effectLst/>
              <a:latin typeface="Arial" panose="020B0604020202020204" pitchFamily="34" charset="0"/>
              <a:cs typeface="Arial" panose="020B0604020202020204" pitchFamily="34" charset="0"/>
            </a:endParaRPr>
          </a:p>
          <a:p>
            <a:pPr marL="342900" indent="-342900" algn="l" fontAlgn="base">
              <a:buFont typeface="Arial" panose="020B0604020202020204" pitchFamily="34" charset="0"/>
              <a:buChar char="•"/>
            </a:pPr>
            <a:r>
              <a:rPr lang="en-US" b="1" i="0" dirty="0">
                <a:solidFill>
                  <a:srgbClr val="5C6265"/>
                </a:solidFill>
                <a:effectLst/>
                <a:latin typeface="Arial" panose="020B0604020202020204" pitchFamily="34" charset="0"/>
                <a:cs typeface="Arial" panose="020B0604020202020204" pitchFamily="34" charset="0"/>
              </a:rPr>
              <a:t>Between 7th century BC and 2nd century AD existed something called “Incense trade route” or the “Incense Road”. It was a network of land and sea trading routes that connected Mediterranean with Levant and Egypt through Northeastern Africa and Arabia to India and its purpose was to mainly carry Arabian frankincense and myrrh (hence the name). It carried other types of goods from the east but these two items were predominant. This trade route lasted until the fall of Roman Empire.</a:t>
            </a:r>
          </a:p>
          <a:p>
            <a:pPr marL="0" indent="0" algn="l" fontAlgn="base">
              <a:buFont typeface="Arial" panose="020B0604020202020204" pitchFamily="34" charset="0"/>
              <a:buNone/>
            </a:pPr>
            <a:endParaRPr lang="en-US" b="1" i="0" dirty="0">
              <a:solidFill>
                <a:srgbClr val="5C6265"/>
              </a:solidFill>
              <a:effectLst/>
              <a:latin typeface="Arial" panose="020B0604020202020204" pitchFamily="34" charset="0"/>
              <a:cs typeface="Arial" panose="020B0604020202020204" pitchFamily="34" charset="0"/>
            </a:endParaRPr>
          </a:p>
          <a:p>
            <a:pPr marL="342900" indent="-342900" algn="l" fontAlgn="base">
              <a:buFont typeface="Arial" panose="020B0604020202020204" pitchFamily="34" charset="0"/>
              <a:buChar char="•"/>
            </a:pPr>
            <a:r>
              <a:rPr lang="en-US" b="1" i="0" dirty="0">
                <a:solidFill>
                  <a:srgbClr val="131313"/>
                </a:solidFill>
                <a:effectLst/>
                <a:latin typeface="Arial" panose="020B0604020202020204" pitchFamily="34" charset="0"/>
                <a:cs typeface="Arial" panose="020B0604020202020204" pitchFamily="34" charset="0"/>
              </a:rPr>
              <a:t>Common to burn Terebinth (turpentine tree) &amp; Cedar trees as incense (fragrant wood)</a:t>
            </a:r>
          </a:p>
          <a:p>
            <a:pPr marL="342900" indent="-342900" algn="l" fontAlgn="base">
              <a:buFont typeface="Arial" panose="020B0604020202020204" pitchFamily="34" charset="0"/>
              <a:buChar char="•"/>
            </a:pPr>
            <a:endParaRPr lang="en-US" b="1" i="0" dirty="0">
              <a:solidFill>
                <a:srgbClr val="131313"/>
              </a:solidFill>
              <a:effectLst/>
              <a:latin typeface="Arial" panose="020B0604020202020204" pitchFamily="34" charset="0"/>
              <a:cs typeface="Arial" panose="020B0604020202020204" pitchFamily="34" charset="0"/>
            </a:endParaRPr>
          </a:p>
          <a:p>
            <a:pPr marL="342900" indent="-342900" algn="l" fontAlgn="base">
              <a:buFont typeface="Arial" panose="020B0604020202020204" pitchFamily="34" charset="0"/>
              <a:buChar char="•"/>
            </a:pPr>
            <a:r>
              <a:rPr lang="en-US" b="1" i="0" dirty="0">
                <a:solidFill>
                  <a:srgbClr val="4D5156"/>
                </a:solidFill>
                <a:effectLst/>
                <a:latin typeface="Roboto" panose="02000000000000000000" pitchFamily="2" charset="0"/>
              </a:rPr>
              <a:t>Myrrh is </a:t>
            </a:r>
            <a:r>
              <a:rPr lang="en-US" b="1" i="0" dirty="0">
                <a:solidFill>
                  <a:srgbClr val="5F6368"/>
                </a:solidFill>
                <a:effectLst/>
                <a:latin typeface="Roboto" panose="02000000000000000000" pitchFamily="2" charset="0"/>
              </a:rPr>
              <a:t>a gum-resin extracted from a number of small, thorny tree species of the genus </a:t>
            </a:r>
            <a:r>
              <a:rPr lang="en-US" b="1" i="0" dirty="0" err="1">
                <a:solidFill>
                  <a:srgbClr val="5F6368"/>
                </a:solidFill>
                <a:effectLst/>
                <a:latin typeface="Roboto" panose="02000000000000000000" pitchFamily="2" charset="0"/>
              </a:rPr>
              <a:t>Commiphor</a:t>
            </a:r>
            <a:endParaRPr lang="en-US" b="1" i="0" dirty="0">
              <a:solidFill>
                <a:srgbClr val="131313"/>
              </a:solidFill>
              <a:effectLst/>
              <a:latin typeface="Arial" panose="020B0604020202020204" pitchFamily="34" charset="0"/>
              <a:cs typeface="Arial" panose="020B0604020202020204" pitchFamily="34" charset="0"/>
            </a:endParaRPr>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29</a:t>
            </a:fld>
            <a:endParaRPr lang="en-US"/>
          </a:p>
        </p:txBody>
      </p:sp>
    </p:spTree>
    <p:extLst>
      <p:ext uri="{BB962C8B-B14F-4D97-AF65-F5344CB8AC3E}">
        <p14:creationId xmlns:p14="http://schemas.microsoft.com/office/powerpoint/2010/main" val="2605538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Saudi Arabia, </a:t>
            </a:r>
            <a:r>
              <a:rPr lang="en-US" b="1" i="0" dirty="0">
                <a:solidFill>
                  <a:srgbClr val="040C28"/>
                </a:solidFill>
                <a:effectLst/>
                <a:latin typeface="Google Sans"/>
              </a:rPr>
              <a:t>Ethiopia, and Somalia</a:t>
            </a:r>
            <a:endParaRPr lang="en-US" b="1" dirty="0"/>
          </a:p>
          <a:p>
            <a:endParaRPr lang="en-US" b="1" dirty="0"/>
          </a:p>
          <a:p>
            <a:r>
              <a:rPr lang="en-US" b="1" dirty="0"/>
              <a:t>Frankincense is also a resin extracted as dry sap from Boswellia trees</a:t>
            </a:r>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30</a:t>
            </a:fld>
            <a:endParaRPr lang="en-US"/>
          </a:p>
        </p:txBody>
      </p:sp>
    </p:spTree>
    <p:extLst>
      <p:ext uri="{BB962C8B-B14F-4D97-AF65-F5344CB8AC3E}">
        <p14:creationId xmlns:p14="http://schemas.microsoft.com/office/powerpoint/2010/main" val="2862409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Vineyards of Italy and Greece, France, Germany, Portugal, and Spain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Possibly some from South Central Asia, Asia Minor, SE Arabia</a:t>
            </a:r>
          </a:p>
          <a:p>
            <a:endParaRPr lang="en-US" b="1" dirty="0"/>
          </a:p>
          <a:p>
            <a:r>
              <a:rPr lang="en-US" b="1" i="0" dirty="0">
                <a:solidFill>
                  <a:srgbClr val="040C28"/>
                </a:solidFill>
                <a:effectLst/>
                <a:latin typeface="Google Sans"/>
              </a:rPr>
              <a:t>The ancient city of Pompeii was one of the most crucial wine centers of the Roman world</a:t>
            </a:r>
          </a:p>
          <a:p>
            <a:pPr marL="342900" indent="-342900">
              <a:buFont typeface="Arial" panose="020B0604020202020204" pitchFamily="34" charset="0"/>
              <a:buChar char="•"/>
            </a:pPr>
            <a:r>
              <a:rPr lang="en-US" b="1" dirty="0"/>
              <a:t>All wine storages were destroyed in eruption of Mt. Vesuvius</a:t>
            </a:r>
          </a:p>
          <a:p>
            <a:pPr mar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31</a:t>
            </a:fld>
            <a:endParaRPr lang="en-US"/>
          </a:p>
        </p:txBody>
      </p:sp>
    </p:spTree>
    <p:extLst>
      <p:ext uri="{BB962C8B-B14F-4D97-AF65-F5344CB8AC3E}">
        <p14:creationId xmlns:p14="http://schemas.microsoft.com/office/powerpoint/2010/main" val="1154827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latin typeface="Arial" panose="020B0604020202020204" pitchFamily="34" charset="0"/>
                <a:cs typeface="Arial" panose="020B0604020202020204" pitchFamily="34" charset="0"/>
              </a:rPr>
              <a:t>Spain, olive trees throughout the Roman Empire especially in the Mediterranean area.  </a:t>
            </a:r>
          </a:p>
          <a:p>
            <a:endParaRPr lang="en-US" sz="2000" b="1" dirty="0">
              <a:latin typeface="Arial" panose="020B0604020202020204" pitchFamily="34" charset="0"/>
              <a:cs typeface="Arial" panose="020B0604020202020204" pitchFamily="34" charset="0"/>
            </a:endParaRPr>
          </a:p>
          <a:p>
            <a:r>
              <a:rPr lang="en-US" b="1" i="0" dirty="0">
                <a:solidFill>
                  <a:srgbClr val="4D5156"/>
                </a:solidFill>
                <a:effectLst/>
                <a:latin typeface="Google Sans"/>
              </a:rPr>
              <a:t>In addition to being an integral part of the diet, olive oil was used to </a:t>
            </a:r>
            <a:r>
              <a:rPr lang="en-US" b="1" i="0" dirty="0">
                <a:solidFill>
                  <a:srgbClr val="040C28"/>
                </a:solidFill>
                <a:effectLst/>
                <a:latin typeface="Google Sans"/>
              </a:rPr>
              <a:t>make perfume, treat maladies, conduct religious rituals and provide lighting inside houses and temples</a:t>
            </a:r>
            <a:r>
              <a:rPr lang="en-US" b="1" i="0" dirty="0">
                <a:solidFill>
                  <a:srgbClr val="4D5156"/>
                </a:solidFill>
                <a:effectLst/>
                <a:latin typeface="Google Sans"/>
              </a:rPr>
              <a:t>.</a:t>
            </a:r>
            <a:endParaRPr lang="en-US" sz="2000" b="1" i="0" dirty="0">
              <a:solidFill>
                <a:srgbClr val="4D5156"/>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32</a:t>
            </a:fld>
            <a:endParaRPr lang="en-US"/>
          </a:p>
        </p:txBody>
      </p:sp>
    </p:spTree>
    <p:extLst>
      <p:ext uri="{BB962C8B-B14F-4D97-AF65-F5344CB8AC3E}">
        <p14:creationId xmlns:p14="http://schemas.microsoft.com/office/powerpoint/2010/main" val="15478105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040C28"/>
                </a:solidFill>
                <a:effectLst/>
                <a:latin typeface="Google Sans"/>
              </a:rPr>
              <a:t>Egypt, northern Africa, and Sicily</a:t>
            </a:r>
          </a:p>
          <a:p>
            <a:endParaRPr lang="en-US" b="1" i="0" dirty="0">
              <a:solidFill>
                <a:srgbClr val="040C28"/>
              </a:solidFill>
              <a:effectLst/>
              <a:latin typeface="Google Sans"/>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33</a:t>
            </a:fld>
            <a:endParaRPr lang="en-US"/>
          </a:p>
        </p:txBody>
      </p:sp>
    </p:spTree>
    <p:extLst>
      <p:ext uri="{BB962C8B-B14F-4D97-AF65-F5344CB8AC3E}">
        <p14:creationId xmlns:p14="http://schemas.microsoft.com/office/powerpoint/2010/main" val="40412523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040C28"/>
                </a:solidFill>
                <a:effectLst/>
                <a:latin typeface="Google Sans"/>
              </a:rPr>
              <a:t>Egypt, northern Africa, and Sicily</a:t>
            </a:r>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34</a:t>
            </a:fld>
            <a:endParaRPr lang="en-US"/>
          </a:p>
        </p:txBody>
      </p:sp>
    </p:spTree>
    <p:extLst>
      <p:ext uri="{BB962C8B-B14F-4D97-AF65-F5344CB8AC3E}">
        <p14:creationId xmlns:p14="http://schemas.microsoft.com/office/powerpoint/2010/main" val="36642496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baseline="30000" dirty="0">
                <a:solidFill>
                  <a:srgbClr val="C00000"/>
                </a:solidFill>
                <a:latin typeface="Arial" panose="020B0604020202020204" pitchFamily="34" charset="0"/>
                <a:cs typeface="Arial" panose="020B0604020202020204" pitchFamily="34" charset="0"/>
              </a:rPr>
              <a:t>13</a:t>
            </a:r>
            <a:r>
              <a:rPr lang="en-US" sz="2000" b="1" dirty="0">
                <a:latin typeface="Arial" panose="020B0604020202020204" pitchFamily="34" charset="0"/>
                <a:cs typeface="Arial" panose="020B0604020202020204" pitchFamily="34" charset="0"/>
              </a:rPr>
              <a:t> And cinnamon, and </a:t>
            </a:r>
            <a:r>
              <a:rPr lang="en-US" sz="2000" b="1" dirty="0" err="1">
                <a:latin typeface="Arial" panose="020B0604020202020204" pitchFamily="34" charset="0"/>
                <a:cs typeface="Arial" panose="020B0604020202020204" pitchFamily="34" charset="0"/>
              </a:rPr>
              <a:t>odours</a:t>
            </a:r>
            <a:r>
              <a:rPr lang="en-US" sz="2000" b="1" dirty="0">
                <a:latin typeface="Arial" panose="020B0604020202020204" pitchFamily="34" charset="0"/>
                <a:cs typeface="Arial" panose="020B0604020202020204" pitchFamily="34" charset="0"/>
              </a:rPr>
              <a:t>, and ointments, and frankincense, and wine, and oil, and fine flour, and wheat, and </a:t>
            </a:r>
            <a:r>
              <a:rPr lang="en-US" sz="2000" b="1" u="sng" dirty="0">
                <a:latin typeface="Arial" panose="020B0604020202020204" pitchFamily="34" charset="0"/>
                <a:cs typeface="Arial" panose="020B0604020202020204" pitchFamily="34" charset="0"/>
              </a:rPr>
              <a:t>beasts</a:t>
            </a:r>
            <a:r>
              <a:rPr lang="en-US" sz="2000" b="1" dirty="0">
                <a:latin typeface="Arial" panose="020B0604020202020204" pitchFamily="34" charset="0"/>
                <a:cs typeface="Arial" panose="020B0604020202020204" pitchFamily="34" charset="0"/>
              </a:rPr>
              <a:t>, and sheep, and horses, and chariots, and slaves, and souls of men.</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N. France, N. Africa, throughout Asia and Europe, </a:t>
            </a:r>
            <a:r>
              <a:rPr lang="en-US" b="1" i="0" dirty="0">
                <a:solidFill>
                  <a:srgbClr val="202124"/>
                </a:solidFill>
                <a:effectLst/>
                <a:latin typeface="Roboto" panose="02000000000000000000" pitchFamily="2" charset="0"/>
              </a:rPr>
              <a:t>Mesopotamia</a:t>
            </a:r>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Probably cattle</a:t>
            </a:r>
          </a:p>
          <a:p>
            <a:endParaRPr lang="en-US" b="1" dirty="0"/>
          </a:p>
          <a:p>
            <a:r>
              <a:rPr lang="en-US" b="1" dirty="0"/>
              <a:t>But, got exotic animals from Africa</a:t>
            </a:r>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35</a:t>
            </a:fld>
            <a:endParaRPr lang="en-US"/>
          </a:p>
        </p:txBody>
      </p:sp>
    </p:spTree>
    <p:extLst>
      <p:ext uri="{BB962C8B-B14F-4D97-AF65-F5344CB8AC3E}">
        <p14:creationId xmlns:p14="http://schemas.microsoft.com/office/powerpoint/2010/main" val="4168575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Middle East</a:t>
            </a:r>
            <a:endParaRPr lang="en-US" dirty="0"/>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36</a:t>
            </a:fld>
            <a:endParaRPr lang="en-US"/>
          </a:p>
        </p:txBody>
      </p:sp>
    </p:spTree>
    <p:extLst>
      <p:ext uri="{BB962C8B-B14F-4D97-AF65-F5344CB8AC3E}">
        <p14:creationId xmlns:p14="http://schemas.microsoft.com/office/powerpoint/2010/main" val="40556188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baseline="30000" dirty="0">
                <a:solidFill>
                  <a:srgbClr val="C00000"/>
                </a:solidFill>
                <a:latin typeface="Arial" panose="020B0604020202020204" pitchFamily="34" charset="0"/>
                <a:cs typeface="Arial" panose="020B0604020202020204" pitchFamily="34" charset="0"/>
              </a:rPr>
              <a:t>13</a:t>
            </a:r>
            <a:r>
              <a:rPr lang="en-US" sz="2000" b="1" dirty="0">
                <a:latin typeface="Arial" panose="020B0604020202020204" pitchFamily="34" charset="0"/>
                <a:cs typeface="Arial" panose="020B0604020202020204" pitchFamily="34" charset="0"/>
              </a:rPr>
              <a:t> And cinnamon, and </a:t>
            </a:r>
            <a:r>
              <a:rPr lang="en-US" sz="2000" b="1" dirty="0" err="1">
                <a:latin typeface="Arial" panose="020B0604020202020204" pitchFamily="34" charset="0"/>
                <a:cs typeface="Arial" panose="020B0604020202020204" pitchFamily="34" charset="0"/>
              </a:rPr>
              <a:t>odours</a:t>
            </a:r>
            <a:r>
              <a:rPr lang="en-US" sz="2000" b="1" dirty="0">
                <a:latin typeface="Arial" panose="020B0604020202020204" pitchFamily="34" charset="0"/>
                <a:cs typeface="Arial" panose="020B0604020202020204" pitchFamily="34" charset="0"/>
              </a:rPr>
              <a:t>, and ointments, and frankincense, and wine, and oil, and fine flour, and wheat, and </a:t>
            </a:r>
            <a:r>
              <a:rPr lang="en-US" sz="2000" b="1" u="sng" dirty="0">
                <a:latin typeface="Arial" panose="020B0604020202020204" pitchFamily="34" charset="0"/>
                <a:cs typeface="Arial" panose="020B0604020202020204" pitchFamily="34" charset="0"/>
              </a:rPr>
              <a:t>beasts</a:t>
            </a:r>
            <a:r>
              <a:rPr lang="en-US" sz="2000" b="1" dirty="0">
                <a:latin typeface="Arial" panose="020B0604020202020204" pitchFamily="34" charset="0"/>
                <a:cs typeface="Arial" panose="020B0604020202020204" pitchFamily="34" charset="0"/>
              </a:rPr>
              <a:t>, and sheep, and horses, and </a:t>
            </a:r>
            <a:r>
              <a:rPr lang="en-US" sz="2000" b="1" u="sng" dirty="0">
                <a:latin typeface="Arial" panose="020B0604020202020204" pitchFamily="34" charset="0"/>
                <a:cs typeface="Arial" panose="020B0604020202020204" pitchFamily="34" charset="0"/>
              </a:rPr>
              <a:t>chariots</a:t>
            </a:r>
            <a:r>
              <a:rPr lang="en-US" sz="2000" b="1" dirty="0">
                <a:latin typeface="Arial" panose="020B0604020202020204" pitchFamily="34" charset="0"/>
                <a:cs typeface="Arial" panose="020B0604020202020204" pitchFamily="34" charset="0"/>
              </a:rPr>
              <a:t>, and slaves, and souls of men.</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Horses – Greece</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4 wheeled carriages as well as chariot - Europe with Mesopotamian design</a:t>
            </a:r>
          </a:p>
          <a:p>
            <a:endParaRPr lang="en-US" sz="2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37</a:t>
            </a:fld>
            <a:endParaRPr lang="en-US"/>
          </a:p>
        </p:txBody>
      </p:sp>
    </p:spTree>
    <p:extLst>
      <p:ext uri="{BB962C8B-B14F-4D97-AF65-F5344CB8AC3E}">
        <p14:creationId xmlns:p14="http://schemas.microsoft.com/office/powerpoint/2010/main" val="2044557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latin typeface="Arial" panose="020B0604020202020204" pitchFamily="34" charset="0"/>
                <a:cs typeface="Arial" panose="020B0604020202020204" pitchFamily="34" charset="0"/>
              </a:rPr>
              <a:t>Merchandise impacted by judgment of the “Harlot”, the villain of Revelation.  </a:t>
            </a:r>
          </a:p>
          <a:p>
            <a:endParaRPr lang="en-US" sz="2000" b="1" dirty="0">
              <a:latin typeface="Arial" panose="020B0604020202020204" pitchFamily="34" charset="0"/>
              <a:cs typeface="Arial" panose="020B0604020202020204" pitchFamily="34" charset="0"/>
            </a:endParaRPr>
          </a:p>
          <a:p>
            <a:r>
              <a:rPr lang="en-US" sz="2000" b="1" baseline="30000" dirty="0">
                <a:solidFill>
                  <a:srgbClr val="C00000"/>
                </a:solidFill>
                <a:latin typeface="Arial" panose="020B0604020202020204" pitchFamily="34" charset="0"/>
                <a:cs typeface="Arial" panose="020B0604020202020204" pitchFamily="34" charset="0"/>
              </a:rPr>
              <a:t>12</a:t>
            </a:r>
            <a:r>
              <a:rPr lang="en-US" sz="2000" b="1" dirty="0">
                <a:latin typeface="Arial" panose="020B0604020202020204" pitchFamily="34" charset="0"/>
                <a:cs typeface="Arial" panose="020B0604020202020204" pitchFamily="34" charset="0"/>
              </a:rPr>
              <a:t> The merchandise of gold, and silver, and precious stones, and of pearls, and fine linen, and purple, and silk, and scarlet, and </a:t>
            </a:r>
          </a:p>
          <a:p>
            <a:r>
              <a:rPr lang="en-US" sz="2000" b="1" dirty="0">
                <a:latin typeface="Arial" panose="020B0604020202020204" pitchFamily="34" charset="0"/>
                <a:cs typeface="Arial" panose="020B0604020202020204" pitchFamily="34" charset="0"/>
              </a:rPr>
              <a:t>all thyine wood, and all manner vessels of ivory, and all manner vessels of most precious wood, and of brass, and iron, and marble,</a:t>
            </a:r>
          </a:p>
          <a:p>
            <a:endParaRPr lang="en-US" sz="2000" b="1" dirty="0">
              <a:latin typeface="Arial" panose="020B0604020202020204" pitchFamily="34" charset="0"/>
              <a:cs typeface="Arial" panose="020B0604020202020204" pitchFamily="34" charset="0"/>
            </a:endParaRPr>
          </a:p>
          <a:p>
            <a:r>
              <a:rPr lang="en-US" sz="2000" b="1" baseline="30000" dirty="0">
                <a:solidFill>
                  <a:srgbClr val="C00000"/>
                </a:solidFill>
                <a:latin typeface="Arial" panose="020B0604020202020204" pitchFamily="34" charset="0"/>
                <a:cs typeface="Arial" panose="020B0604020202020204" pitchFamily="34" charset="0"/>
              </a:rPr>
              <a:t>13</a:t>
            </a:r>
            <a:r>
              <a:rPr lang="en-US" sz="2000" b="1" dirty="0">
                <a:latin typeface="Arial" panose="020B0604020202020204" pitchFamily="34" charset="0"/>
                <a:cs typeface="Arial" panose="020B0604020202020204" pitchFamily="34" charset="0"/>
              </a:rPr>
              <a:t> And cinnamon, and </a:t>
            </a:r>
            <a:r>
              <a:rPr lang="en-US" sz="2000" b="1" dirty="0" err="1">
                <a:latin typeface="Arial" panose="020B0604020202020204" pitchFamily="34" charset="0"/>
                <a:cs typeface="Arial" panose="020B0604020202020204" pitchFamily="34" charset="0"/>
              </a:rPr>
              <a:t>odours</a:t>
            </a:r>
            <a:r>
              <a:rPr lang="en-US" sz="2000" b="1" dirty="0">
                <a:latin typeface="Arial" panose="020B0604020202020204" pitchFamily="34" charset="0"/>
                <a:cs typeface="Arial" panose="020B0604020202020204" pitchFamily="34" charset="0"/>
              </a:rPr>
              <a:t>, and ointments, and frankincense, and wine, and oil, and fine flour, and wheat, and beasts, and sheep, and horses, and chariots, and slaves, and souls of men.</a:t>
            </a:r>
          </a:p>
          <a:p>
            <a:endParaRPr lang="en-US" sz="2000" b="1" dirty="0">
              <a:latin typeface="Arial" panose="020B0604020202020204" pitchFamily="34" charset="0"/>
              <a:cs typeface="Arial" panose="020B0604020202020204" pitchFamily="34" charset="0"/>
            </a:endParaRPr>
          </a:p>
          <a:p>
            <a:r>
              <a:rPr lang="en-US" sz="2000" b="1" baseline="30000" dirty="0">
                <a:solidFill>
                  <a:srgbClr val="C00000"/>
                </a:solidFill>
                <a:latin typeface="Arial" panose="020B0604020202020204" pitchFamily="34" charset="0"/>
                <a:cs typeface="Arial" panose="020B0604020202020204" pitchFamily="34" charset="0"/>
              </a:rPr>
              <a:t>14</a:t>
            </a:r>
            <a:r>
              <a:rPr lang="en-US" sz="2000" b="1" dirty="0">
                <a:latin typeface="Arial" panose="020B0604020202020204" pitchFamily="34" charset="0"/>
                <a:cs typeface="Arial" panose="020B0604020202020204" pitchFamily="34" charset="0"/>
              </a:rPr>
              <a:t> And the fruits that thy soul lusted after are departed from thee, and all things which were dainty and goodly are departed from thee, and thou shalt find them no more at all.</a:t>
            </a:r>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11</a:t>
            </a:fld>
            <a:endParaRPr lang="en-US"/>
          </a:p>
        </p:txBody>
      </p:sp>
    </p:spTree>
    <p:extLst>
      <p:ext uri="{BB962C8B-B14F-4D97-AF65-F5344CB8AC3E}">
        <p14:creationId xmlns:p14="http://schemas.microsoft.com/office/powerpoint/2010/main" val="426810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u="none" baseline="30000" dirty="0">
                <a:solidFill>
                  <a:srgbClr val="C00000"/>
                </a:solidFill>
                <a:latin typeface="Arial" panose="020B0604020202020204" pitchFamily="34" charset="0"/>
                <a:cs typeface="Arial" panose="020B0604020202020204" pitchFamily="34" charset="0"/>
              </a:rPr>
              <a:t>13</a:t>
            </a:r>
            <a:r>
              <a:rPr lang="en-US" sz="2000" b="1" u="none" dirty="0">
                <a:latin typeface="Arial" panose="020B0604020202020204" pitchFamily="34" charset="0"/>
                <a:cs typeface="Arial" panose="020B0604020202020204" pitchFamily="34" charset="0"/>
              </a:rPr>
              <a:t> And cinnamon, and </a:t>
            </a:r>
            <a:r>
              <a:rPr lang="en-US" sz="2000" b="1" u="none" dirty="0" err="1">
                <a:latin typeface="Arial" panose="020B0604020202020204" pitchFamily="34" charset="0"/>
                <a:cs typeface="Arial" panose="020B0604020202020204" pitchFamily="34" charset="0"/>
              </a:rPr>
              <a:t>odours</a:t>
            </a:r>
            <a:r>
              <a:rPr lang="en-US" sz="2000" b="1" u="none" dirty="0">
                <a:latin typeface="Arial" panose="020B0604020202020204" pitchFamily="34" charset="0"/>
                <a:cs typeface="Arial" panose="020B0604020202020204" pitchFamily="34" charset="0"/>
              </a:rPr>
              <a:t>, and ointments, and frankincense, and wine, and oil, and fine flour, and wheat, and beasts, and sheep, and horses, and chariots, and </a:t>
            </a:r>
            <a:r>
              <a:rPr lang="en-US" sz="2000" b="1" u="sng" dirty="0">
                <a:latin typeface="Arial" panose="020B0604020202020204" pitchFamily="34" charset="0"/>
                <a:cs typeface="Arial" panose="020B0604020202020204" pitchFamily="34" charset="0"/>
              </a:rPr>
              <a:t>slaves, and souls of men</a:t>
            </a:r>
            <a:r>
              <a:rPr lang="en-US" sz="2000" b="1" u="none" dirty="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Europe, Mediterranean, N. Africa, Syria, Germany, Balkans, Greece, conquered lands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FFFF00"/>
                </a:solidFill>
                <a:latin typeface="Arial" panose="020B0604020202020204" pitchFamily="34" charset="0"/>
                <a:cs typeface="Arial" panose="020B0604020202020204" pitchFamily="34" charset="0"/>
              </a:rPr>
              <a:t>Roman 1</a:t>
            </a:r>
            <a:r>
              <a:rPr lang="en-US" sz="2000" b="1" baseline="30000" dirty="0">
                <a:solidFill>
                  <a:srgbClr val="FFFF00"/>
                </a:solidFill>
                <a:latin typeface="Arial" panose="020B0604020202020204" pitchFamily="34" charset="0"/>
                <a:cs typeface="Arial" panose="020B0604020202020204" pitchFamily="34" charset="0"/>
              </a:rPr>
              <a:t>st</a:t>
            </a:r>
            <a:r>
              <a:rPr lang="en-US" sz="2000" b="1" dirty="0">
                <a:solidFill>
                  <a:srgbClr val="FFFF00"/>
                </a:solidFill>
                <a:latin typeface="Arial" panose="020B0604020202020204" pitchFamily="34" charset="0"/>
                <a:cs typeface="Arial" panose="020B0604020202020204" pitchFamily="34" charset="0"/>
              </a:rPr>
              <a:t> century slavery not based on race</a:t>
            </a:r>
          </a:p>
          <a:p>
            <a:endParaRPr lang="en-US" b="1" dirty="0"/>
          </a:p>
          <a:p>
            <a:r>
              <a:rPr lang="en-US" b="1" dirty="0"/>
              <a:t>Rev 9:20-21</a:t>
            </a:r>
          </a:p>
          <a:p>
            <a:pPr marL="342900" indent="-342900">
              <a:buFontTx/>
              <a:buChar char="-"/>
            </a:pPr>
            <a:r>
              <a:rPr lang="en-US" b="1" dirty="0"/>
              <a:t>“Theft” was one sin the villain was accused of</a:t>
            </a:r>
          </a:p>
          <a:p>
            <a:pPr marL="0" indent="0">
              <a:buFontTx/>
              <a:buNone/>
            </a:pPr>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38</a:t>
            </a:fld>
            <a:endParaRPr lang="en-US"/>
          </a:p>
        </p:txBody>
      </p:sp>
    </p:spTree>
    <p:extLst>
      <p:ext uri="{BB962C8B-B14F-4D97-AF65-F5344CB8AC3E}">
        <p14:creationId xmlns:p14="http://schemas.microsoft.com/office/powerpoint/2010/main" val="3035187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baseline="30000" dirty="0">
                <a:solidFill>
                  <a:srgbClr val="C00000"/>
                </a:solidFill>
                <a:latin typeface="Arial" panose="020B0604020202020204" pitchFamily="34" charset="0"/>
                <a:cs typeface="Arial" panose="020B0604020202020204" pitchFamily="34" charset="0"/>
              </a:rPr>
              <a:t>14</a:t>
            </a:r>
            <a:r>
              <a:rPr lang="en-US" sz="2000" b="1" dirty="0">
                <a:latin typeface="Arial" panose="020B0604020202020204" pitchFamily="34" charset="0"/>
                <a:cs typeface="Arial" panose="020B0604020202020204" pitchFamily="34" charset="0"/>
              </a:rPr>
              <a:t> And the fruits that thy soul lusted after are departed from thee, and all things which were dainty and goodly are departed from thee, and thou shalt find them no more at all.</a:t>
            </a:r>
          </a:p>
          <a:p>
            <a:endParaRPr lang="en-US" b="1" dirty="0"/>
          </a:p>
          <a:p>
            <a:r>
              <a:rPr lang="en-US" b="1" dirty="0"/>
              <a:t>GR:  “the Autumn fruit of the desire of the soul” </a:t>
            </a:r>
          </a:p>
          <a:p>
            <a:endParaRPr lang="en-US" b="1" dirty="0"/>
          </a:p>
          <a:p>
            <a:r>
              <a:rPr lang="en-US" b="1" dirty="0"/>
              <a:t>Many Roman colonies provided Rome its fruits and vegetables</a:t>
            </a:r>
          </a:p>
          <a:p>
            <a:endParaRPr lang="en-US" b="1" dirty="0"/>
          </a:p>
          <a:p>
            <a:r>
              <a:rPr lang="en-US" b="1" dirty="0"/>
              <a:t>Pompeii – Archeology indicates fish and fruit were the major part of Roman diet for common people</a:t>
            </a:r>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39</a:t>
            </a:fld>
            <a:endParaRPr lang="en-US"/>
          </a:p>
        </p:txBody>
      </p:sp>
    </p:spTree>
    <p:extLst>
      <p:ext uri="{BB962C8B-B14F-4D97-AF65-F5344CB8AC3E}">
        <p14:creationId xmlns:p14="http://schemas.microsoft.com/office/powerpoint/2010/main" val="3793406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sz="2000" b="1" dirty="0">
                <a:effectLst/>
                <a:latin typeface="Arial" panose="020B0604020202020204" pitchFamily="34" charset="0"/>
                <a:ea typeface="Calibri" panose="020F0502020204030204" pitchFamily="34" charset="0"/>
                <a:cs typeface="Arial" panose="020B0604020202020204" pitchFamily="34" charset="0"/>
              </a:rPr>
              <a:t>32 products</a:t>
            </a:r>
          </a:p>
          <a:p>
            <a:pPr marL="342900" marR="0" lvl="0" indent="-342900">
              <a:spcBef>
                <a:spcPts val="0"/>
              </a:spcBef>
              <a:spcAft>
                <a:spcPts val="0"/>
              </a:spcAft>
              <a:buFont typeface="Arial" panose="020B0604020202020204" pitchFamily="34" charset="0"/>
              <a:buChar char="•"/>
            </a:pPr>
            <a:r>
              <a:rPr lang="en-US" sz="2000" b="1" dirty="0">
                <a:effectLst/>
                <a:latin typeface="Arial" panose="020B0604020202020204" pitchFamily="34" charset="0"/>
                <a:ea typeface="Calibri" panose="020F0502020204030204" pitchFamily="34" charset="0"/>
                <a:cs typeface="Arial" panose="020B0604020202020204" pitchFamily="34" charset="0"/>
              </a:rPr>
              <a:t>Trade impacted by the judgment of the “Harlot”, the villain of Revelation.</a:t>
            </a:r>
          </a:p>
          <a:p>
            <a:pPr marL="0" marR="0" lvl="0" indent="0">
              <a:spcBef>
                <a:spcPts val="0"/>
              </a:spcBef>
              <a:spcAft>
                <a:spcPts val="0"/>
              </a:spcAft>
              <a:buFont typeface="Symbol" panose="05050102010706020507" pitchFamily="18" charset="2"/>
              <a:buNone/>
            </a:pPr>
            <a:endParaRPr lang="en-US" sz="2000" b="1" dirty="0">
              <a:effectLst/>
              <a:latin typeface="Arial" panose="020B0604020202020204" pitchFamily="34" charset="0"/>
              <a:ea typeface="Calibri" panose="020F0502020204030204" pitchFamily="34" charset="0"/>
              <a:cs typeface="Arial" panose="020B0604020202020204" pitchFamily="34" charset="0"/>
            </a:endParaRPr>
          </a:p>
          <a:p>
            <a:pPr marL="0" marR="0" lvl="0" indent="0">
              <a:spcBef>
                <a:spcPts val="0"/>
              </a:spcBef>
              <a:spcAft>
                <a:spcPts val="0"/>
              </a:spcAft>
              <a:buFont typeface="Symbol" panose="05050102010706020507" pitchFamily="18" charset="2"/>
              <a:buNone/>
            </a:pPr>
            <a:r>
              <a:rPr lang="en-US" sz="2000" b="1" dirty="0">
                <a:effectLst/>
                <a:latin typeface="Arial" panose="020B0604020202020204" pitchFamily="34" charset="0"/>
                <a:ea typeface="Calibri" panose="020F0502020204030204" pitchFamily="34" charset="0"/>
                <a:cs typeface="Arial" panose="020B0604020202020204" pitchFamily="34" charset="0"/>
              </a:rPr>
              <a:t>Could 1</a:t>
            </a:r>
            <a:r>
              <a:rPr lang="en-US" sz="2000" b="1" baseline="30000" dirty="0">
                <a:effectLst/>
                <a:latin typeface="Arial" panose="020B0604020202020204" pitchFamily="34" charset="0"/>
                <a:ea typeface="Calibri" panose="020F0502020204030204" pitchFamily="34" charset="0"/>
                <a:cs typeface="Arial" panose="020B0604020202020204" pitchFamily="34" charset="0"/>
              </a:rPr>
              <a:t>st</a:t>
            </a:r>
            <a:r>
              <a:rPr lang="en-US" sz="2000" b="1" dirty="0">
                <a:effectLst/>
                <a:latin typeface="Arial" panose="020B0604020202020204" pitchFamily="34" charset="0"/>
                <a:ea typeface="Calibri" panose="020F0502020204030204" pitchFamily="34" charset="0"/>
                <a:cs typeface="Arial" panose="020B0604020202020204" pitchFamily="34" charset="0"/>
              </a:rPr>
              <a:t> century Israel have this kind of impact on the world?</a:t>
            </a:r>
          </a:p>
          <a:p>
            <a:pPr marL="342900" marR="0" lvl="0" indent="-342900">
              <a:spcBef>
                <a:spcPts val="0"/>
              </a:spcBef>
              <a:spcAft>
                <a:spcPts val="0"/>
              </a:spcAft>
              <a:buFont typeface="Arial" panose="020B0604020202020204" pitchFamily="34" charset="0"/>
              <a:buChar char="•"/>
            </a:pPr>
            <a:r>
              <a:rPr lang="en-US" sz="2000" b="1" dirty="0">
                <a:effectLst/>
                <a:latin typeface="Arial" panose="020B0604020202020204" pitchFamily="34" charset="0"/>
                <a:ea typeface="Calibri" panose="020F0502020204030204" pitchFamily="34" charset="0"/>
                <a:cs typeface="Arial" panose="020B0604020202020204" pitchFamily="34" charset="0"/>
              </a:rPr>
              <a:t>Any place other than Rome?</a:t>
            </a:r>
          </a:p>
          <a:p>
            <a:pPr marL="0" marR="0" lvl="0" indent="0">
              <a:spcBef>
                <a:spcPts val="0"/>
              </a:spcBef>
              <a:spcAft>
                <a:spcPts val="0"/>
              </a:spcAft>
              <a:buFont typeface="Symbol" panose="05050102010706020507" pitchFamily="18" charset="2"/>
              <a:buNone/>
            </a:pPr>
            <a:endParaRPr lang="en-US" sz="2000" b="1" dirty="0">
              <a:effectLst/>
              <a:latin typeface="Arial" panose="020B0604020202020204" pitchFamily="34" charset="0"/>
              <a:ea typeface="Calibri" panose="020F0502020204030204" pitchFamily="34" charset="0"/>
              <a:cs typeface="Arial" panose="020B0604020202020204" pitchFamily="34" charset="0"/>
            </a:endParaRPr>
          </a:p>
          <a:p>
            <a:pPr marL="0" marR="0" lvl="0" indent="0">
              <a:spcBef>
                <a:spcPts val="0"/>
              </a:spcBef>
              <a:spcAft>
                <a:spcPts val="0"/>
              </a:spcAft>
              <a:buFont typeface="Symbol" panose="05050102010706020507" pitchFamily="18" charset="2"/>
              <a:buNone/>
            </a:pPr>
            <a:r>
              <a:rPr lang="en-US" sz="2000" b="1" dirty="0">
                <a:effectLst/>
                <a:latin typeface="Arial" panose="020B0604020202020204" pitchFamily="34" charset="0"/>
                <a:ea typeface="Calibri" panose="020F0502020204030204" pitchFamily="34" charset="0"/>
                <a:cs typeface="Arial" panose="020B0604020202020204" pitchFamily="34" charset="0"/>
              </a:rPr>
              <a:t>Clearly, Rome is the villain of Revelation.</a:t>
            </a:r>
          </a:p>
          <a:p>
            <a:pPr marL="0" marR="0" lvl="0" indent="0">
              <a:spcBef>
                <a:spcPts val="0"/>
              </a:spcBef>
              <a:spcAft>
                <a:spcPts val="0"/>
              </a:spcAft>
              <a:buFont typeface="Symbol" panose="05050102010706020507" pitchFamily="18" charset="2"/>
              <a:buNone/>
            </a:pPr>
            <a:endParaRPr lang="en-US" sz="20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40</a:t>
            </a:fld>
            <a:endParaRPr lang="en-US"/>
          </a:p>
        </p:txBody>
      </p:sp>
    </p:spTree>
    <p:extLst>
      <p:ext uri="{BB962C8B-B14F-4D97-AF65-F5344CB8AC3E}">
        <p14:creationId xmlns:p14="http://schemas.microsoft.com/office/powerpoint/2010/main" val="9468074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We do not have to guess why judgment is made</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CoC routinely and habitually ignore “Forbidden Zone” – Rev 6 – 20</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That is where all the answer are located</a:t>
            </a:r>
          </a:p>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41</a:t>
            </a:fld>
            <a:endParaRPr lang="en-US"/>
          </a:p>
        </p:txBody>
      </p:sp>
    </p:spTree>
    <p:extLst>
      <p:ext uri="{BB962C8B-B14F-4D97-AF65-F5344CB8AC3E}">
        <p14:creationId xmlns:p14="http://schemas.microsoft.com/office/powerpoint/2010/main" val="3593383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Seems everyone was in on </a:t>
            </a:r>
            <a:r>
              <a:rPr lang="en-US" b="1"/>
              <a:t>the action.  </a:t>
            </a:r>
            <a:endParaRPr lang="en-US" b="1" dirty="0"/>
          </a:p>
          <a:p>
            <a:endParaRPr lang="en-US" b="1" dirty="0"/>
          </a:p>
          <a:p>
            <a:r>
              <a:rPr lang="en-US" b="1" dirty="0"/>
              <a:t>The answer to this question is the villain (The “Harlot”) of Revelation.</a:t>
            </a:r>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42</a:t>
            </a:fld>
            <a:endParaRPr lang="en-US"/>
          </a:p>
        </p:txBody>
      </p:sp>
    </p:spTree>
    <p:extLst>
      <p:ext uri="{BB962C8B-B14F-4D97-AF65-F5344CB8AC3E}">
        <p14:creationId xmlns:p14="http://schemas.microsoft.com/office/powerpoint/2010/main" val="2119537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KJV consolidates or generalizes some of Greek language that is listing merchandise.  </a:t>
            </a:r>
          </a:p>
          <a:p>
            <a:endParaRPr lang="en-US" b="1" dirty="0"/>
          </a:p>
          <a:p>
            <a:r>
              <a:rPr lang="en-US" b="1" dirty="0"/>
              <a:t>Following charts are going to follow the biblehub.com Greek exactly.  </a:t>
            </a:r>
          </a:p>
          <a:p>
            <a:endParaRPr lang="en-US" b="1" dirty="0"/>
          </a:p>
          <a:p>
            <a:r>
              <a:rPr lang="en-US" b="1" dirty="0"/>
              <a:t>Some merchandise is more specific than KJV translation. </a:t>
            </a:r>
          </a:p>
          <a:p>
            <a:endParaRPr lang="en-US" b="1" dirty="0"/>
          </a:p>
          <a:p>
            <a:r>
              <a:rPr lang="en-US" b="1" dirty="0"/>
              <a:t>Laodicea had a direct trade route of its own!  Great wealth!  </a:t>
            </a:r>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12</a:t>
            </a:fld>
            <a:endParaRPr lang="en-US"/>
          </a:p>
        </p:txBody>
      </p:sp>
    </p:spTree>
    <p:extLst>
      <p:ext uri="{BB962C8B-B14F-4D97-AF65-F5344CB8AC3E}">
        <p14:creationId xmlns:p14="http://schemas.microsoft.com/office/powerpoint/2010/main" val="2024241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South Central Asia, N. Africa, W. Europe, N. Europe, </a:t>
            </a:r>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13</a:t>
            </a:fld>
            <a:endParaRPr lang="en-US"/>
          </a:p>
        </p:txBody>
      </p:sp>
    </p:spTree>
    <p:extLst>
      <p:ext uri="{BB962C8B-B14F-4D97-AF65-F5344CB8AC3E}">
        <p14:creationId xmlns:p14="http://schemas.microsoft.com/office/powerpoint/2010/main" val="3455457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Northern Asia</a:t>
            </a:r>
            <a:endParaRPr lang="en-US" dirty="0"/>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14</a:t>
            </a:fld>
            <a:endParaRPr lang="en-US"/>
          </a:p>
        </p:txBody>
      </p:sp>
    </p:spTree>
    <p:extLst>
      <p:ext uri="{BB962C8B-B14F-4D97-AF65-F5344CB8AC3E}">
        <p14:creationId xmlns:p14="http://schemas.microsoft.com/office/powerpoint/2010/main" val="125275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India, Egypt, Persian Gulf</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B0F0"/>
                </a:solidFill>
                <a:effectLst/>
                <a:latin typeface="Arial" panose="020B0604020202020204" pitchFamily="34" charset="0"/>
                <a:cs typeface="Arial" panose="020B0604020202020204" pitchFamily="34" charset="0"/>
              </a:rPr>
              <a:t>Agate, Stone, Carnelian, Turquoise, Garnet</a:t>
            </a:r>
            <a:endParaRPr lang="en-US" b="1" dirty="0">
              <a:solidFill>
                <a:srgbClr val="00B0F0"/>
              </a:solidFill>
              <a:latin typeface="Arial" panose="020B0604020202020204" pitchFamily="34" charset="0"/>
              <a:cs typeface="Arial" panose="020B0604020202020204" pitchFamily="34" charset="0"/>
            </a:endParaRPr>
          </a:p>
          <a:p>
            <a:endParaRPr lang="en-US" b="1" dirty="0"/>
          </a:p>
          <a:p>
            <a:r>
              <a:rPr lang="en-US" b="1" i="0" dirty="0">
                <a:solidFill>
                  <a:srgbClr val="00B0F0"/>
                </a:solidFill>
                <a:effectLst/>
                <a:latin typeface="Arial" panose="020B0604020202020204" pitchFamily="34" charset="0"/>
              </a:rPr>
              <a:t>garnet, emeralds, jasper, and lapis were imported from Egypt </a:t>
            </a:r>
          </a:p>
          <a:p>
            <a:endParaRPr lang="en-US" b="1" i="0" dirty="0">
              <a:solidFill>
                <a:srgbClr val="00B0F0"/>
              </a:solidFill>
              <a:effectLst/>
              <a:latin typeface="Arial" panose="020B0604020202020204" pitchFamily="34" charset="0"/>
            </a:endParaRPr>
          </a:p>
          <a:p>
            <a:r>
              <a:rPr lang="en-US" b="1" i="0" dirty="0">
                <a:solidFill>
                  <a:srgbClr val="00B0F0"/>
                </a:solidFill>
                <a:effectLst/>
                <a:latin typeface="Arial" panose="020B0604020202020204" pitchFamily="34" charset="0"/>
              </a:rPr>
              <a:t>onyx, amber, and moonstone imported from the Persian Gulf</a:t>
            </a:r>
          </a:p>
          <a:p>
            <a:endParaRPr lang="en-US" b="1" i="0" dirty="0">
              <a:solidFill>
                <a:srgbClr val="00B0F0"/>
              </a:solidFill>
              <a:effectLst/>
              <a:latin typeface="Arial" panose="020B0604020202020204" pitchFamily="34" charset="0"/>
            </a:endParaRPr>
          </a:p>
          <a:p>
            <a:r>
              <a:rPr lang="en-US" b="1" i="0" dirty="0">
                <a:effectLst/>
                <a:latin typeface="verdana" panose="020B0604030504040204" pitchFamily="34" charset="0"/>
              </a:rPr>
              <a:t>AMETHYST</a:t>
            </a:r>
            <a:r>
              <a:rPr lang="en-US" b="1" i="0" dirty="0">
                <a:solidFill>
                  <a:srgbClr val="00B0F0"/>
                </a:solidFill>
                <a:effectLst/>
                <a:latin typeface="Arial" panose="020B0604020202020204" pitchFamily="34" charset="0"/>
              </a:rPr>
              <a:t>, Beryl, </a:t>
            </a:r>
            <a:r>
              <a:rPr lang="en-US" b="1" i="0" dirty="0">
                <a:effectLst/>
                <a:latin typeface="verdana" panose="020B0604030504040204" pitchFamily="34" charset="0"/>
              </a:rPr>
              <a:t>CHALCEDONY</a:t>
            </a:r>
            <a:r>
              <a:rPr lang="en-US" b="1" i="0" dirty="0">
                <a:solidFill>
                  <a:srgbClr val="00B0F0"/>
                </a:solidFill>
                <a:effectLst/>
                <a:latin typeface="Arial" panose="020B0604020202020204" pitchFamily="34" charset="0"/>
              </a:rPr>
              <a:t>,</a:t>
            </a:r>
            <a:r>
              <a:rPr lang="en-US" b="1" i="0" dirty="0">
                <a:effectLst/>
                <a:latin typeface="verdana" panose="020B0604030504040204" pitchFamily="34" charset="0"/>
              </a:rPr>
              <a:t> CHRYSOLITE</a:t>
            </a:r>
            <a:r>
              <a:rPr lang="en-US" b="1" i="0" dirty="0">
                <a:solidFill>
                  <a:srgbClr val="00B0F0"/>
                </a:solidFill>
                <a:effectLst/>
                <a:latin typeface="Arial" panose="020B0604020202020204" pitchFamily="34" charset="0"/>
              </a:rPr>
              <a:t>, crystal, Emerald, jasper, Hyacinth (</a:t>
            </a:r>
            <a:r>
              <a:rPr lang="en-US" b="1" i="0" dirty="0" err="1">
                <a:solidFill>
                  <a:srgbClr val="00B0F0"/>
                </a:solidFill>
                <a:effectLst/>
                <a:latin typeface="Arial" panose="020B0604020202020204" pitchFamily="34" charset="0"/>
              </a:rPr>
              <a:t>ligurus</a:t>
            </a:r>
            <a:r>
              <a:rPr lang="en-US" b="1" i="0" dirty="0">
                <a:solidFill>
                  <a:srgbClr val="00B0F0"/>
                </a:solidFill>
                <a:effectLst/>
                <a:latin typeface="Arial" panose="020B0604020202020204" pitchFamily="34" charset="0"/>
              </a:rPr>
              <a:t>), Onyx, carnelian, </a:t>
            </a:r>
            <a:r>
              <a:rPr lang="en-US" b="1" i="0" dirty="0">
                <a:effectLst/>
                <a:latin typeface="verdana" panose="020B0604030504040204" pitchFamily="34" charset="0"/>
              </a:rPr>
              <a:t>CHRYSOPRASUS, sapphire, topaz, </a:t>
            </a:r>
            <a:endParaRPr lang="en-US" b="1" dirty="0"/>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15</a:t>
            </a:fld>
            <a:endParaRPr lang="en-US"/>
          </a:p>
        </p:txBody>
      </p:sp>
    </p:spTree>
    <p:extLst>
      <p:ext uri="{BB962C8B-B14F-4D97-AF65-F5344CB8AC3E}">
        <p14:creationId xmlns:p14="http://schemas.microsoft.com/office/powerpoint/2010/main" val="4076417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India, Red Sea, Persian Gulf</a:t>
            </a:r>
            <a:endParaRPr lang="en-US" dirty="0"/>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16</a:t>
            </a:fld>
            <a:endParaRPr lang="en-US"/>
          </a:p>
        </p:txBody>
      </p:sp>
    </p:spTree>
    <p:extLst>
      <p:ext uri="{BB962C8B-B14F-4D97-AF65-F5344CB8AC3E}">
        <p14:creationId xmlns:p14="http://schemas.microsoft.com/office/powerpoint/2010/main" val="1475021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Egypt, India, </a:t>
            </a:r>
            <a:r>
              <a:rPr lang="en-US" b="1" i="0" dirty="0">
                <a:solidFill>
                  <a:srgbClr val="202124"/>
                </a:solidFill>
                <a:effectLst/>
                <a:latin typeface="Arial" panose="020B0604020202020204" pitchFamily="34" charset="0"/>
                <a:cs typeface="Arial" panose="020B0604020202020204" pitchFamily="34" charset="0"/>
              </a:rPr>
              <a:t>northern Italy, </a:t>
            </a:r>
            <a:r>
              <a:rPr lang="en-US" b="1" i="0" dirty="0" err="1">
                <a:solidFill>
                  <a:srgbClr val="202124"/>
                </a:solidFill>
                <a:effectLst/>
                <a:latin typeface="Arial" panose="020B0604020202020204" pitchFamily="34" charset="0"/>
                <a:cs typeface="Arial" panose="020B0604020202020204" pitchFamily="34" charset="0"/>
              </a:rPr>
              <a:t>Tarraco</a:t>
            </a:r>
            <a:r>
              <a:rPr lang="en-US" b="1" i="0" dirty="0">
                <a:solidFill>
                  <a:srgbClr val="202124"/>
                </a:solidFill>
                <a:effectLst/>
                <a:latin typeface="Arial" panose="020B0604020202020204" pitchFamily="34" charset="0"/>
                <a:cs typeface="Arial" panose="020B0604020202020204" pitchFamily="34" charset="0"/>
              </a:rPr>
              <a:t> Spain</a:t>
            </a: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Cotton from India and N. Africa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17</a:t>
            </a:fld>
            <a:endParaRPr lang="en-US"/>
          </a:p>
        </p:txBody>
      </p:sp>
    </p:spTree>
    <p:extLst>
      <p:ext uri="{BB962C8B-B14F-4D97-AF65-F5344CB8AC3E}">
        <p14:creationId xmlns:p14="http://schemas.microsoft.com/office/powerpoint/2010/main" val="2816408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D2B3F6-9AFC-B3FF-7799-771477BEC9A1}"/>
              </a:ext>
            </a:extLst>
          </p:cNvPr>
          <p:cNvSpPr>
            <a:spLocks noGrp="1"/>
          </p:cNvSpPr>
          <p:nvPr>
            <p:ph type="sldNum" sz="quarter" idx="10"/>
          </p:nvPr>
        </p:nvSpPr>
        <p:spPr/>
        <p:txBody>
          <a:bodyPr/>
          <a:lstStyle/>
          <a:p>
            <a:fld id="{074AB93A-AEF6-4B2B-8015-AB1375F19FCF}" type="slidenum">
              <a:rPr lang="en-US" smtClean="0"/>
              <a:pPr/>
              <a:t>‹#›</a:t>
            </a:fld>
            <a:endParaRPr lang="en-US"/>
          </a:p>
        </p:txBody>
      </p:sp>
    </p:spTree>
    <p:extLst>
      <p:ext uri="{BB962C8B-B14F-4D97-AF65-F5344CB8AC3E}">
        <p14:creationId xmlns:p14="http://schemas.microsoft.com/office/powerpoint/2010/main" val="407404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D350FB-706B-3CD9-0A0F-AE6326BE19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71" y="-2015"/>
            <a:ext cx="12201720" cy="6860015"/>
          </a:xfrm>
          <a:prstGeom prst="rect">
            <a:avLst/>
          </a:prstGeom>
        </p:spPr>
      </p:pic>
      <p:grpSp>
        <p:nvGrpSpPr>
          <p:cNvPr id="5" name="Group 4">
            <a:extLst>
              <a:ext uri="{FF2B5EF4-FFF2-40B4-BE49-F238E27FC236}">
                <a16:creationId xmlns:a16="http://schemas.microsoft.com/office/drawing/2014/main" id="{901A4708-DBBA-FE6A-8E68-24273EAFAC9C}"/>
              </a:ext>
            </a:extLst>
          </p:cNvPr>
          <p:cNvGrpSpPr/>
          <p:nvPr userDrawn="1"/>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AF526929-6854-E04D-B942-9CE909740EF5}"/>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9" name="Group 8">
              <a:extLst>
                <a:ext uri="{FF2B5EF4-FFF2-40B4-BE49-F238E27FC236}">
                  <a16:creationId xmlns:a16="http://schemas.microsoft.com/office/drawing/2014/main" id="{B1E558B4-43DB-018E-07F8-8FA7025F3366}"/>
                </a:ext>
              </a:extLst>
            </p:cNvPr>
            <p:cNvGrpSpPr/>
            <p:nvPr/>
          </p:nvGrpSpPr>
          <p:grpSpPr>
            <a:xfrm>
              <a:off x="-8349" y="950081"/>
              <a:ext cx="9147932" cy="466344"/>
              <a:chOff x="-8349" y="950081"/>
              <a:chExt cx="9147932" cy="466344"/>
            </a:xfrm>
          </p:grpSpPr>
          <p:pic>
            <p:nvPicPr>
              <p:cNvPr id="15" name="Picture 14">
                <a:extLst>
                  <a:ext uri="{FF2B5EF4-FFF2-40B4-BE49-F238E27FC236}">
                    <a16:creationId xmlns:a16="http://schemas.microsoft.com/office/drawing/2014/main" id="{C9F1F074-9D26-5C38-4FC3-AADA779161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16" name="Picture 15">
                <a:extLst>
                  <a:ext uri="{FF2B5EF4-FFF2-40B4-BE49-F238E27FC236}">
                    <a16:creationId xmlns:a16="http://schemas.microsoft.com/office/drawing/2014/main" id="{ADEB90B8-7871-4A7B-7B64-9AA1A1BBEE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grpSp>
        <p:nvGrpSpPr>
          <p:cNvPr id="17" name="Group 16">
            <a:extLst>
              <a:ext uri="{FF2B5EF4-FFF2-40B4-BE49-F238E27FC236}">
                <a16:creationId xmlns:a16="http://schemas.microsoft.com/office/drawing/2014/main" id="{C1878111-CF49-61F5-E5CE-4EA8E28BB2BF}"/>
              </a:ext>
            </a:extLst>
          </p:cNvPr>
          <p:cNvGrpSpPr/>
          <p:nvPr userDrawn="1"/>
        </p:nvGrpSpPr>
        <p:grpSpPr>
          <a:xfrm>
            <a:off x="0" y="6766560"/>
            <a:ext cx="12204192" cy="91440"/>
            <a:chOff x="-8349" y="950081"/>
            <a:chExt cx="9147932" cy="466344"/>
          </a:xfrm>
        </p:grpSpPr>
        <p:pic>
          <p:nvPicPr>
            <p:cNvPr id="18" name="Picture 17">
              <a:extLst>
                <a:ext uri="{FF2B5EF4-FFF2-40B4-BE49-F238E27FC236}">
                  <a16:creationId xmlns:a16="http://schemas.microsoft.com/office/drawing/2014/main" id="{DB52C3AE-6B4E-705A-7170-E13DB716B14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19" name="Picture 18">
              <a:extLst>
                <a:ext uri="{FF2B5EF4-FFF2-40B4-BE49-F238E27FC236}">
                  <a16:creationId xmlns:a16="http://schemas.microsoft.com/office/drawing/2014/main" id="{645ACB53-BDE7-A145-7016-DF5FEE6BEE6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sp>
        <p:nvSpPr>
          <p:cNvPr id="2" name="Slide Number Placeholder 1">
            <a:extLst>
              <a:ext uri="{FF2B5EF4-FFF2-40B4-BE49-F238E27FC236}">
                <a16:creationId xmlns:a16="http://schemas.microsoft.com/office/drawing/2014/main" id="{4E534499-3A2D-6704-D2A4-0A4F553904B4}"/>
              </a:ext>
            </a:extLst>
          </p:cNvPr>
          <p:cNvSpPr>
            <a:spLocks noGrp="1"/>
          </p:cNvSpPr>
          <p:nvPr>
            <p:ph type="sldNum" sz="quarter" idx="4"/>
          </p:nvPr>
        </p:nvSpPr>
        <p:spPr>
          <a:xfrm>
            <a:off x="11427229" y="57640"/>
            <a:ext cx="741105" cy="365125"/>
          </a:xfrm>
          <a:prstGeom prst="rect">
            <a:avLst/>
          </a:prstGeom>
        </p:spPr>
        <p:txBody>
          <a:bodyPr vert="horz" lIns="91440" tIns="45720" rIns="91440" bIns="45720" rtlCol="0" anchor="ctr"/>
          <a:lstStyle>
            <a:lvl1pPr algn="ctr">
              <a:defRPr sz="2000" b="1">
                <a:solidFill>
                  <a:srgbClr val="FFFF00"/>
                </a:solidFill>
                <a:latin typeface="Arial" panose="020B0604020202020204" pitchFamily="34" charset="0"/>
                <a:cs typeface="Arial" panose="020B0604020202020204" pitchFamily="34" charset="0"/>
              </a:defRPr>
            </a:lvl1pPr>
          </a:lstStyle>
          <a:p>
            <a:fld id="{074AB93A-AEF6-4B2B-8015-AB1375F19FCF}" type="slidenum">
              <a:rPr lang="en-US" smtClean="0"/>
              <a:pPr/>
              <a:t>‹#›</a:t>
            </a:fld>
            <a:endParaRPr lang="en-US"/>
          </a:p>
        </p:txBody>
      </p:sp>
    </p:spTree>
    <p:extLst>
      <p:ext uri="{BB962C8B-B14F-4D97-AF65-F5344CB8AC3E}">
        <p14:creationId xmlns:p14="http://schemas.microsoft.com/office/powerpoint/2010/main" val="4020486992"/>
      </p:ext>
    </p:extLst>
  </p:cSld>
  <p:clrMap bg1="lt1" tx1="dk1" bg2="lt2" tx2="dk2" accent1="accent1" accent2="accent2" accent3="accent3" accent4="accent4" accent5="accent5" accent6="accent6" hlink="hlink" folHlink="folHlink"/>
  <p:sldLayoutIdLst>
    <p:sldLayoutId id="214748365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2.jpeg"/><Relationship Id="rId7" Type="http://schemas.openxmlformats.org/officeDocument/2006/relationships/image" Target="../media/image15.emf"/><Relationship Id="rId12"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emf"/><Relationship Id="rId11" Type="http://schemas.openxmlformats.org/officeDocument/2006/relationships/image" Target="../media/image19.jpeg"/><Relationship Id="rId5" Type="http://schemas.openxmlformats.org/officeDocument/2006/relationships/image" Target="../media/image13.emf"/><Relationship Id="rId10" Type="http://schemas.openxmlformats.org/officeDocument/2006/relationships/image" Target="../media/image18.png"/><Relationship Id="rId4" Type="http://schemas.openxmlformats.org/officeDocument/2006/relationships/image" Target="../media/image12.emf"/><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38.png"/><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0.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ar filled sky&#10;&#10;Description automatically generated">
            <a:extLst>
              <a:ext uri="{FF2B5EF4-FFF2-40B4-BE49-F238E27FC236}">
                <a16:creationId xmlns:a16="http://schemas.microsoft.com/office/drawing/2014/main" id="{A3AACAB4-9AE7-E5F8-A194-B02797C91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2578E020-3779-A17D-BF83-B43D5D2B5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23635"/>
            <a:ext cx="12192000" cy="3234366"/>
          </a:xfrm>
          <a:prstGeom prst="rect">
            <a:avLst/>
          </a:prstGeom>
        </p:spPr>
      </p:pic>
      <p:sp>
        <p:nvSpPr>
          <p:cNvPr id="4" name="Slide Number Placeholder 3">
            <a:extLst>
              <a:ext uri="{FF2B5EF4-FFF2-40B4-BE49-F238E27FC236}">
                <a16:creationId xmlns:a16="http://schemas.microsoft.com/office/drawing/2014/main" id="{7C636A80-23B5-2636-28C6-872372DC24DC}"/>
              </a:ext>
            </a:extLst>
          </p:cNvPr>
          <p:cNvSpPr>
            <a:spLocks noGrp="1"/>
          </p:cNvSpPr>
          <p:nvPr>
            <p:ph type="sldNum" sz="quarter" idx="10"/>
          </p:nvPr>
        </p:nvSpPr>
        <p:spPr/>
        <p:txBody>
          <a:bodyPr/>
          <a:lstStyle/>
          <a:p>
            <a:fld id="{074AB93A-AEF6-4B2B-8015-AB1375F19FCF}" type="slidenum">
              <a:rPr lang="en-US" smtClean="0"/>
              <a:pPr/>
              <a:t>1</a:t>
            </a:fld>
            <a:endParaRPr lang="en-US"/>
          </a:p>
        </p:txBody>
      </p:sp>
    </p:spTree>
    <p:extLst>
      <p:ext uri="{BB962C8B-B14F-4D97-AF65-F5344CB8AC3E}">
        <p14:creationId xmlns:p14="http://schemas.microsoft.com/office/powerpoint/2010/main" val="384750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000" fill="hold"/>
                                        <p:tgtEl>
                                          <p:spTgt spid="3"/>
                                        </p:tgtEl>
                                        <p:attrNameLst>
                                          <p:attrName>ppt_w</p:attrName>
                                        </p:attrNameLst>
                                      </p:cBhvr>
                                      <p:tavLst>
                                        <p:tav tm="0">
                                          <p:val>
                                            <p:fltVal val="0"/>
                                          </p:val>
                                        </p:tav>
                                        <p:tav tm="100000">
                                          <p:val>
                                            <p:strVal val="#ppt_w"/>
                                          </p:val>
                                        </p:tav>
                                      </p:tavLst>
                                    </p:anim>
                                    <p:anim calcmode="lin" valueType="num">
                                      <p:cBhvr>
                                        <p:cTn id="8" dur="7000" fill="hold"/>
                                        <p:tgtEl>
                                          <p:spTgt spid="3"/>
                                        </p:tgtEl>
                                        <p:attrNameLst>
                                          <p:attrName>ppt_h</p:attrName>
                                        </p:attrNameLst>
                                      </p:cBhvr>
                                      <p:tavLst>
                                        <p:tav tm="0">
                                          <p:val>
                                            <p:fltVal val="0"/>
                                          </p:val>
                                        </p:tav>
                                        <p:tav tm="100000">
                                          <p:val>
                                            <p:strVal val="#ppt_h"/>
                                          </p:val>
                                        </p:tav>
                                      </p:tavLst>
                                    </p:anim>
                                    <p:animEffect transition="in" filter="fade">
                                      <p:cBhvr>
                                        <p:cTn id="9" dur="7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43B5B4-04E0-C30D-2870-444C7090081A}"/>
              </a:ext>
            </a:extLst>
          </p:cNvPr>
          <p:cNvSpPr>
            <a:spLocks noGrp="1"/>
          </p:cNvSpPr>
          <p:nvPr>
            <p:ph type="sldNum" sz="quarter" idx="10"/>
          </p:nvPr>
        </p:nvSpPr>
        <p:spPr/>
        <p:txBody>
          <a:bodyPr/>
          <a:lstStyle/>
          <a:p>
            <a:fld id="{074AB93A-AEF6-4B2B-8015-AB1375F19FCF}" type="slidenum">
              <a:rPr lang="en-US" smtClean="0"/>
              <a:pPr/>
              <a:t>10</a:t>
            </a:fld>
            <a:endParaRPr lang="en-US"/>
          </a:p>
        </p:txBody>
      </p:sp>
      <p:sp>
        <p:nvSpPr>
          <p:cNvPr id="5" name="TextBox 4">
            <a:extLst>
              <a:ext uri="{FF2B5EF4-FFF2-40B4-BE49-F238E27FC236}">
                <a16:creationId xmlns:a16="http://schemas.microsoft.com/office/drawing/2014/main" id="{4D759B25-C8BC-A822-C409-AD1B04285991}"/>
              </a:ext>
            </a:extLst>
          </p:cNvPr>
          <p:cNvSpPr txBox="1"/>
          <p:nvPr/>
        </p:nvSpPr>
        <p:spPr>
          <a:xfrm>
            <a:off x="0" y="631900"/>
            <a:ext cx="12192000" cy="3539430"/>
          </a:xfrm>
          <a:prstGeom prst="rect">
            <a:avLst/>
          </a:prstGeom>
          <a:solidFill>
            <a:srgbClr val="FFFF00"/>
          </a:solidFill>
          <a:ln>
            <a:solidFill>
              <a:schemeClr val="tx1"/>
            </a:solidFill>
          </a:ln>
        </p:spPr>
        <p:txBody>
          <a:bodyPr wrap="square">
            <a:spAutoFit/>
          </a:bodyPr>
          <a:lstStyle/>
          <a:p>
            <a:pPr algn="just"/>
            <a:r>
              <a:rPr lang="en-US" sz="2800" b="1" baseline="30000" dirty="0">
                <a:solidFill>
                  <a:srgbClr val="C00000"/>
                </a:solidFill>
                <a:latin typeface="Arial" panose="020B0604020202020204" pitchFamily="34" charset="0"/>
                <a:cs typeface="Arial" panose="020B0604020202020204" pitchFamily="34" charset="0"/>
              </a:rPr>
              <a:t>9</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the kings of the earth, who have committed fornication and lived deliciously with her, shall bewail her, and lament for her, when they shall see the smoke of her burning,</a:t>
            </a:r>
          </a:p>
          <a:p>
            <a:pPr algn="just"/>
            <a:r>
              <a:rPr lang="en-US" sz="2800" b="1" baseline="30000" dirty="0">
                <a:solidFill>
                  <a:srgbClr val="C00000"/>
                </a:solidFill>
                <a:latin typeface="Arial" panose="020B0604020202020204" pitchFamily="34" charset="0"/>
                <a:cs typeface="Arial" panose="020B0604020202020204" pitchFamily="34" charset="0"/>
              </a:rPr>
              <a:t>10</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Standing afar off for the fear of her torment, saying, Alas, alas, that great city Babylon, that mighty city! for in one hour is thy judgment come.</a:t>
            </a:r>
          </a:p>
          <a:p>
            <a:pPr algn="just"/>
            <a:r>
              <a:rPr lang="en-US" sz="2800" b="1" baseline="30000" dirty="0">
                <a:solidFill>
                  <a:srgbClr val="C00000"/>
                </a:solidFill>
                <a:latin typeface="Arial" panose="020B0604020202020204" pitchFamily="34" charset="0"/>
                <a:cs typeface="Arial" panose="020B0604020202020204" pitchFamily="34" charset="0"/>
              </a:rPr>
              <a:t>11</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the merchants of the earth shall weep and mourn over her; </a:t>
            </a:r>
            <a:r>
              <a:rPr lang="en-US" sz="2800" b="1" i="1" dirty="0">
                <a:solidFill>
                  <a:srgbClr val="C00000"/>
                </a:solidFill>
                <a:latin typeface="Arial" panose="020B0604020202020204" pitchFamily="34" charset="0"/>
                <a:cs typeface="Arial" panose="020B0604020202020204" pitchFamily="34" charset="0"/>
              </a:rPr>
              <a:t>for no man buys their merchandise any more</a:t>
            </a:r>
            <a:r>
              <a:rPr lang="en-US" sz="2800" b="1" i="1" dirty="0">
                <a:latin typeface="Arial" panose="020B0604020202020204" pitchFamily="34" charset="0"/>
                <a:cs typeface="Arial" panose="020B0604020202020204" pitchFamily="34" charset="0"/>
              </a:rPr>
              <a:t>:</a:t>
            </a:r>
          </a:p>
        </p:txBody>
      </p:sp>
      <p:sp>
        <p:nvSpPr>
          <p:cNvPr id="6" name="Title 1">
            <a:extLst>
              <a:ext uri="{FF2B5EF4-FFF2-40B4-BE49-F238E27FC236}">
                <a16:creationId xmlns:a16="http://schemas.microsoft.com/office/drawing/2014/main" id="{6E0D540C-A892-169E-5665-51355AE94452}"/>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18:9-11</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AE24DB7-049A-131F-D24C-BBFCE8751BDC}"/>
              </a:ext>
            </a:extLst>
          </p:cNvPr>
          <p:cNvSpPr txBox="1"/>
          <p:nvPr/>
        </p:nvSpPr>
        <p:spPr>
          <a:xfrm>
            <a:off x="-1" y="5196969"/>
            <a:ext cx="12192001" cy="1569660"/>
          </a:xfrm>
          <a:prstGeom prst="rect">
            <a:avLst/>
          </a:prstGeom>
          <a:solidFill>
            <a:schemeClr val="bg1">
              <a:lumMod val="85000"/>
            </a:schemeClr>
          </a:solidFill>
          <a:ln>
            <a:solidFill>
              <a:schemeClr val="tx1"/>
            </a:solidFill>
          </a:ln>
        </p:spPr>
        <p:txBody>
          <a:bodyPr wrap="square">
            <a:spAutoFit/>
          </a:bodyPr>
          <a:lstStyle/>
          <a:p>
            <a:pPr algn="just"/>
            <a:r>
              <a:rPr lang="en-US" sz="2400" b="1" dirty="0">
                <a:latin typeface="Arial" panose="020B0604020202020204" pitchFamily="34" charset="0"/>
                <a:cs typeface="Arial" panose="020B0604020202020204" pitchFamily="34" charset="0"/>
              </a:rPr>
              <a:t>1 Timothy 6:10</a:t>
            </a:r>
          </a:p>
          <a:p>
            <a:pPr algn="just"/>
            <a:r>
              <a:rPr lang="en-US" sz="2400" b="1" baseline="30000" dirty="0">
                <a:solidFill>
                  <a:srgbClr val="C00000"/>
                </a:solidFill>
                <a:latin typeface="Arial" panose="020B0604020202020204" pitchFamily="34" charset="0"/>
                <a:cs typeface="Arial" panose="020B0604020202020204" pitchFamily="34" charset="0"/>
              </a:rPr>
              <a:t>10</a:t>
            </a:r>
            <a:r>
              <a:rPr lang="en-US" sz="2400" b="1"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For the love of money is the root of all kinds of evil: which while some coveted after, they have erred from the faith, and pierced themselves through with many sorrows.</a:t>
            </a:r>
          </a:p>
        </p:txBody>
      </p:sp>
    </p:spTree>
    <p:extLst>
      <p:ext uri="{BB962C8B-B14F-4D97-AF65-F5344CB8AC3E}">
        <p14:creationId xmlns:p14="http://schemas.microsoft.com/office/powerpoint/2010/main" val="282405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11</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18:  Merchandise</a:t>
            </a:r>
          </a:p>
        </p:txBody>
      </p:sp>
      <p:sp>
        <p:nvSpPr>
          <p:cNvPr id="4" name="TextBox 3">
            <a:extLst>
              <a:ext uri="{FF2B5EF4-FFF2-40B4-BE49-F238E27FC236}">
                <a16:creationId xmlns:a16="http://schemas.microsoft.com/office/drawing/2014/main" id="{7EF0AC53-E56F-4998-2968-A20483DB98F1}"/>
              </a:ext>
            </a:extLst>
          </p:cNvPr>
          <p:cNvSpPr txBox="1"/>
          <p:nvPr/>
        </p:nvSpPr>
        <p:spPr>
          <a:xfrm>
            <a:off x="0" y="631900"/>
            <a:ext cx="12192000" cy="1815882"/>
          </a:xfrm>
          <a:prstGeom prst="rect">
            <a:avLst/>
          </a:prstGeom>
          <a:solidFill>
            <a:srgbClr val="FFFF00"/>
          </a:solidFill>
          <a:ln>
            <a:solidFill>
              <a:schemeClr val="tx1"/>
            </a:solidFill>
          </a:ln>
        </p:spPr>
        <p:txBody>
          <a:bodyPr wrap="square">
            <a:spAutoFit/>
          </a:bodyPr>
          <a:lstStyle/>
          <a:p>
            <a:pPr algn="just"/>
            <a:r>
              <a:rPr lang="en-US" sz="2800" b="1" dirty="0">
                <a:latin typeface="Arial" panose="020B0604020202020204" pitchFamily="34" charset="0"/>
                <a:cs typeface="Arial" panose="020B0604020202020204" pitchFamily="34" charset="0"/>
              </a:rPr>
              <a:t>KJV</a:t>
            </a:r>
          </a:p>
          <a:p>
            <a:pPr algn="just"/>
            <a:r>
              <a:rPr lang="en-US" sz="2800" b="1" baseline="30000" dirty="0">
                <a:solidFill>
                  <a:srgbClr val="C00000"/>
                </a:solidFill>
                <a:latin typeface="Arial" panose="020B0604020202020204" pitchFamily="34" charset="0"/>
                <a:cs typeface="Arial" panose="020B0604020202020204" pitchFamily="34" charset="0"/>
              </a:rPr>
              <a:t>13</a:t>
            </a:r>
            <a:r>
              <a:rPr lang="en-US" sz="2800" b="1" dirty="0">
                <a:latin typeface="Arial" panose="020B0604020202020204" pitchFamily="34" charset="0"/>
                <a:cs typeface="Arial" panose="020B0604020202020204" pitchFamily="34" charset="0"/>
              </a:rPr>
              <a:t> And cinnamon, </a:t>
            </a:r>
            <a:r>
              <a:rPr lang="en-US" sz="2800" b="1" u="sng" dirty="0">
                <a:solidFill>
                  <a:srgbClr val="C00000"/>
                </a:solidFill>
                <a:latin typeface="Arial" panose="020B0604020202020204" pitchFamily="34" charset="0"/>
                <a:cs typeface="Arial" panose="020B0604020202020204" pitchFamily="34" charset="0"/>
              </a:rPr>
              <a:t>and odors, and ointments</a:t>
            </a:r>
            <a:r>
              <a:rPr lang="en-US" sz="2800" b="1" dirty="0">
                <a:solidFill>
                  <a:srgbClr val="C00000"/>
                </a:solidFill>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and</a:t>
            </a:r>
            <a:r>
              <a:rPr lang="en-US" sz="2800" b="1" dirty="0">
                <a:solidFill>
                  <a:srgbClr val="C00000"/>
                </a:solidFill>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frankincense, and wine, and oil, and fine flour, and wheat, and beasts, and sheep, and horses, and chariots, and slaves, and souls of men.</a:t>
            </a:r>
          </a:p>
        </p:txBody>
      </p:sp>
      <p:sp>
        <p:nvSpPr>
          <p:cNvPr id="5" name="TextBox 4">
            <a:extLst>
              <a:ext uri="{FF2B5EF4-FFF2-40B4-BE49-F238E27FC236}">
                <a16:creationId xmlns:a16="http://schemas.microsoft.com/office/drawing/2014/main" id="{671315C1-B688-6548-E261-524A85FD7445}"/>
              </a:ext>
            </a:extLst>
          </p:cNvPr>
          <p:cNvSpPr txBox="1"/>
          <p:nvPr/>
        </p:nvSpPr>
        <p:spPr>
          <a:xfrm>
            <a:off x="0" y="2696298"/>
            <a:ext cx="12192000" cy="2246769"/>
          </a:xfrm>
          <a:prstGeom prst="rect">
            <a:avLst/>
          </a:prstGeom>
          <a:solidFill>
            <a:srgbClr val="FFFF00"/>
          </a:solidFill>
          <a:ln>
            <a:solidFill>
              <a:schemeClr val="tx1"/>
            </a:solidFill>
          </a:ln>
        </p:spPr>
        <p:txBody>
          <a:bodyPr wrap="square">
            <a:spAutoFit/>
          </a:bodyPr>
          <a:lstStyle/>
          <a:p>
            <a:pPr algn="just"/>
            <a:r>
              <a:rPr lang="en-US" sz="2800" b="1" dirty="0">
                <a:latin typeface="Arial" panose="020B0604020202020204" pitchFamily="34" charset="0"/>
                <a:cs typeface="Arial" panose="020B0604020202020204" pitchFamily="34" charset="0"/>
              </a:rPr>
              <a:t>Greek </a:t>
            </a:r>
            <a:r>
              <a:rPr lang="en-US" sz="2800" b="1" baseline="30000" dirty="0">
                <a:solidFill>
                  <a:srgbClr val="C00000"/>
                </a:solidFill>
                <a:latin typeface="Arial" panose="020B0604020202020204" pitchFamily="34" charset="0"/>
                <a:cs typeface="Arial" panose="020B0604020202020204" pitchFamily="34" charset="0"/>
              </a:rPr>
              <a:t>1</a:t>
            </a:r>
            <a:endParaRPr lang="en-US" sz="2800" b="1" dirty="0">
              <a:latin typeface="Arial" panose="020B0604020202020204" pitchFamily="34" charset="0"/>
              <a:cs typeface="Arial" panose="020B0604020202020204" pitchFamily="34" charset="0"/>
            </a:endParaRPr>
          </a:p>
          <a:p>
            <a:pPr algn="just"/>
            <a:r>
              <a:rPr lang="en-US" sz="2800" b="1" baseline="30000" dirty="0">
                <a:solidFill>
                  <a:srgbClr val="C00000"/>
                </a:solidFill>
                <a:latin typeface="Arial" panose="020B0604020202020204" pitchFamily="34" charset="0"/>
                <a:cs typeface="Arial" panose="020B0604020202020204" pitchFamily="34" charset="0"/>
              </a:rPr>
              <a:t>13</a:t>
            </a:r>
            <a:r>
              <a:rPr lang="en-US" sz="2800" b="1" dirty="0">
                <a:latin typeface="Arial" panose="020B0604020202020204" pitchFamily="34" charset="0"/>
                <a:cs typeface="Arial" panose="020B0604020202020204" pitchFamily="34" charset="0"/>
              </a:rPr>
              <a:t>  and cinnamon</a:t>
            </a:r>
            <a:r>
              <a:rPr lang="en-US" sz="2800" b="1" dirty="0">
                <a:solidFill>
                  <a:srgbClr val="C00000"/>
                </a:solidFill>
                <a:latin typeface="Arial" panose="020B0604020202020204" pitchFamily="34" charset="0"/>
                <a:cs typeface="Arial" panose="020B0604020202020204" pitchFamily="34" charset="0"/>
              </a:rPr>
              <a:t> </a:t>
            </a:r>
            <a:r>
              <a:rPr lang="en-US" sz="2800" b="1" u="sng" dirty="0">
                <a:solidFill>
                  <a:srgbClr val="C00000"/>
                </a:solidFill>
                <a:latin typeface="Arial" panose="020B0604020202020204" pitchFamily="34" charset="0"/>
                <a:cs typeface="Arial" panose="020B0604020202020204" pitchFamily="34" charset="0"/>
              </a:rPr>
              <a:t>and spice</a:t>
            </a:r>
            <a:r>
              <a:rPr lang="en-US" sz="2800" b="1" u="sng" baseline="30000" dirty="0">
                <a:solidFill>
                  <a:srgbClr val="C00000"/>
                </a:solidFill>
                <a:latin typeface="Arial" panose="020B0604020202020204" pitchFamily="34" charset="0"/>
                <a:cs typeface="Arial" panose="020B0604020202020204" pitchFamily="34" charset="0"/>
              </a:rPr>
              <a:t> </a:t>
            </a:r>
            <a:r>
              <a:rPr lang="en-US" sz="2800" b="1" u="sng" dirty="0">
                <a:solidFill>
                  <a:srgbClr val="C00000"/>
                </a:solidFill>
                <a:latin typeface="Arial" panose="020B0604020202020204" pitchFamily="34" charset="0"/>
                <a:cs typeface="Arial" panose="020B0604020202020204" pitchFamily="34" charset="0"/>
              </a:rPr>
              <a:t>and incense and myrrh </a:t>
            </a:r>
            <a:r>
              <a:rPr lang="en-US" sz="2800" b="1" dirty="0">
                <a:latin typeface="Arial" panose="020B0604020202020204" pitchFamily="34" charset="0"/>
                <a:cs typeface="Arial" panose="020B0604020202020204" pitchFamily="34" charset="0"/>
              </a:rPr>
              <a:t>and</a:t>
            </a:r>
            <a:r>
              <a:rPr lang="en-US" sz="2800" b="1" dirty="0">
                <a:solidFill>
                  <a:srgbClr val="C00000"/>
                </a:solidFill>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frankincense and wine and olive oil and finest flour and wheat (grain) and domestic animals  and sheep and of horses and of carriage (chariots) and of bodies and spirits of humans</a:t>
            </a:r>
          </a:p>
        </p:txBody>
      </p:sp>
      <p:sp>
        <p:nvSpPr>
          <p:cNvPr id="6" name="TextBox 5">
            <a:extLst>
              <a:ext uri="{FF2B5EF4-FFF2-40B4-BE49-F238E27FC236}">
                <a16:creationId xmlns:a16="http://schemas.microsoft.com/office/drawing/2014/main" id="{B0616E67-271C-153A-96D3-883C1EE922AE}"/>
              </a:ext>
            </a:extLst>
          </p:cNvPr>
          <p:cNvSpPr txBox="1"/>
          <p:nvPr/>
        </p:nvSpPr>
        <p:spPr>
          <a:xfrm>
            <a:off x="2746533" y="5191583"/>
            <a:ext cx="6616700" cy="954107"/>
          </a:xfrm>
          <a:prstGeom prst="rect">
            <a:avLst/>
          </a:prstGeom>
          <a:noFill/>
        </p:spPr>
        <p:txBody>
          <a:bodyPr wrap="square">
            <a:spAutoFit/>
          </a:bodyPr>
          <a:lstStyle/>
          <a:p>
            <a:pPr algn="ctr"/>
            <a:r>
              <a:rPr lang="en-US" sz="2800" b="1" dirty="0">
                <a:latin typeface="Arial" panose="020B0604020202020204" pitchFamily="34" charset="0"/>
                <a:cs typeface="Arial" panose="020B0604020202020204" pitchFamily="34" charset="0"/>
              </a:rPr>
              <a:t>Greek is more verbose - 32 items</a:t>
            </a:r>
          </a:p>
          <a:p>
            <a:pPr algn="ctr"/>
            <a:r>
              <a:rPr lang="en-US" sz="2800" b="1" dirty="0">
                <a:latin typeface="Arial" panose="020B0604020202020204" pitchFamily="34" charset="0"/>
                <a:cs typeface="Arial" panose="020B0604020202020204" pitchFamily="34" charset="0"/>
              </a:rPr>
              <a:t>Review merchandise using Greek list</a:t>
            </a:r>
          </a:p>
        </p:txBody>
      </p:sp>
      <p:sp>
        <p:nvSpPr>
          <p:cNvPr id="7" name="TextBox 6">
            <a:extLst>
              <a:ext uri="{FF2B5EF4-FFF2-40B4-BE49-F238E27FC236}">
                <a16:creationId xmlns:a16="http://schemas.microsoft.com/office/drawing/2014/main" id="{138A3DD7-E544-DD7A-93D7-89AE6E6EEF69}"/>
              </a:ext>
            </a:extLst>
          </p:cNvPr>
          <p:cNvSpPr txBox="1"/>
          <p:nvPr/>
        </p:nvSpPr>
        <p:spPr>
          <a:xfrm>
            <a:off x="0" y="6438793"/>
            <a:ext cx="12168333" cy="400110"/>
          </a:xfrm>
          <a:prstGeom prst="rect">
            <a:avLst/>
          </a:prstGeom>
          <a:noFill/>
        </p:spPr>
        <p:txBody>
          <a:bodyPr wrap="square">
            <a:spAutoFit/>
          </a:bodyPr>
          <a:lstStyle/>
          <a:p>
            <a:pPr>
              <a:buClr>
                <a:schemeClr val="tx1"/>
              </a:buClr>
            </a:pPr>
            <a:r>
              <a:rPr lang="en-US" altLang="en-US" sz="2800" b="1" baseline="30000" dirty="0">
                <a:solidFill>
                  <a:srgbClr val="C00000"/>
                </a:solidFill>
                <a:latin typeface="Arial" panose="020B0604020202020204" pitchFamily="34" charset="0"/>
                <a:cs typeface="Arial" panose="020B0604020202020204" pitchFamily="34" charset="0"/>
              </a:rPr>
              <a:t>1</a:t>
            </a:r>
            <a:r>
              <a:rPr lang="en-US" altLang="en-US" sz="2000" b="1" dirty="0">
                <a:solidFill>
                  <a:srgbClr val="C00000"/>
                </a:solidFill>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biblehub.com</a:t>
            </a:r>
            <a:endParaRPr lang="en-US" sz="32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E4891922-AEAD-13DB-0BAF-F86028C12D31}"/>
              </a:ext>
            </a:extLst>
          </p:cNvPr>
          <p:cNvSpPr>
            <a:spLocks noChangeArrowheads="1"/>
          </p:cNvSpPr>
          <p:nvPr/>
        </p:nvSpPr>
        <p:spPr bwMode="auto">
          <a:xfrm>
            <a:off x="-8178" y="6383021"/>
            <a:ext cx="12179808" cy="45719"/>
          </a:xfrm>
          <a:prstGeom prst="rect">
            <a:avLst/>
          </a:prstGeom>
          <a:solidFill>
            <a:srgbClr val="A4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455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lumMod val="85000"/>
              <a:lumOff val="1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Downloads</a:t>
            </a:r>
          </a:p>
        </p:txBody>
      </p:sp>
      <p:pic>
        <p:nvPicPr>
          <p:cNvPr id="4" name="Picture 3" descr="https://upload.wikimedia.org/wikipedia/commons/1/1b/Indo-Roman_trade.jpg">
            <a:extLst>
              <a:ext uri="{FF2B5EF4-FFF2-40B4-BE49-F238E27FC236}">
                <a16:creationId xmlns:a16="http://schemas.microsoft.com/office/drawing/2014/main" id="{6B63CD48-2D03-D343-082D-965C5AFB369A}"/>
              </a:ext>
            </a:extLst>
          </p:cNvPr>
          <p:cNvPicPr>
            <a:picLocks noChangeAspect="1" noChangeArrowheads="1"/>
          </p:cNvPicPr>
          <p:nvPr/>
        </p:nvPicPr>
        <p:blipFill>
          <a:blip r:embed="rId3" cstate="print"/>
          <a:srcRect/>
          <a:stretch>
            <a:fillRect/>
          </a:stretch>
        </p:blipFill>
        <p:spPr bwMode="auto">
          <a:xfrm>
            <a:off x="-12701" y="-12701"/>
            <a:ext cx="12211647" cy="6869635"/>
          </a:xfrm>
          <a:prstGeom prst="rect">
            <a:avLst/>
          </a:prstGeom>
          <a:noFill/>
        </p:spPr>
      </p:pic>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12</a:t>
            </a:fld>
            <a:endParaRPr lang="en-US"/>
          </a:p>
        </p:txBody>
      </p:sp>
      <p:grpSp>
        <p:nvGrpSpPr>
          <p:cNvPr id="9" name="Group 8">
            <a:extLst>
              <a:ext uri="{FF2B5EF4-FFF2-40B4-BE49-F238E27FC236}">
                <a16:creationId xmlns:a16="http://schemas.microsoft.com/office/drawing/2014/main" id="{5A604607-8F2A-8352-D9F1-685B857D15F9}"/>
              </a:ext>
            </a:extLst>
          </p:cNvPr>
          <p:cNvGrpSpPr/>
          <p:nvPr/>
        </p:nvGrpSpPr>
        <p:grpSpPr>
          <a:xfrm>
            <a:off x="2176617" y="530504"/>
            <a:ext cx="2721954" cy="1015268"/>
            <a:chOff x="2176617" y="530504"/>
            <a:chExt cx="2721954" cy="1015268"/>
          </a:xfrm>
        </p:grpSpPr>
        <p:sp>
          <p:nvSpPr>
            <p:cNvPr id="5" name="Oval 4">
              <a:extLst>
                <a:ext uri="{FF2B5EF4-FFF2-40B4-BE49-F238E27FC236}">
                  <a16:creationId xmlns:a16="http://schemas.microsoft.com/office/drawing/2014/main" id="{87BA31C5-F8A7-238B-A91A-3F9D6BBFEFA7}"/>
                </a:ext>
              </a:extLst>
            </p:cNvPr>
            <p:cNvSpPr/>
            <p:nvPr/>
          </p:nvSpPr>
          <p:spPr>
            <a:xfrm>
              <a:off x="3548743" y="1014144"/>
              <a:ext cx="1349828" cy="531628"/>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37D0AA1E-8E0B-8929-8BE1-769816E0D9AB}"/>
                </a:ext>
              </a:extLst>
            </p:cNvPr>
            <p:cNvSpPr/>
            <p:nvPr/>
          </p:nvSpPr>
          <p:spPr>
            <a:xfrm rot="2081468">
              <a:off x="2176617" y="530504"/>
              <a:ext cx="1421382" cy="38349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489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lumMod val="85000"/>
              <a:lumOff val="1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13</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18:  Gold</a:t>
            </a:r>
          </a:p>
        </p:txBody>
      </p:sp>
      <p:grpSp>
        <p:nvGrpSpPr>
          <p:cNvPr id="15" name="Group 14">
            <a:extLst>
              <a:ext uri="{FF2B5EF4-FFF2-40B4-BE49-F238E27FC236}">
                <a16:creationId xmlns:a16="http://schemas.microsoft.com/office/drawing/2014/main" id="{F6143CAD-C12D-43B0-B093-B96DC3C52DDA}"/>
              </a:ext>
            </a:extLst>
          </p:cNvPr>
          <p:cNvGrpSpPr/>
          <p:nvPr/>
        </p:nvGrpSpPr>
        <p:grpSpPr>
          <a:xfrm>
            <a:off x="5969779" y="816284"/>
            <a:ext cx="5485023" cy="5593427"/>
            <a:chOff x="5449079" y="816284"/>
            <a:chExt cx="5485023" cy="5593427"/>
          </a:xfrm>
        </p:grpSpPr>
        <p:pic>
          <p:nvPicPr>
            <p:cNvPr id="4" name="Picture 2" descr="Image result for roman empire 1st century gold">
              <a:extLst>
                <a:ext uri="{FF2B5EF4-FFF2-40B4-BE49-F238E27FC236}">
                  <a16:creationId xmlns:a16="http://schemas.microsoft.com/office/drawing/2014/main" id="{6ACEF78E-DAA9-9EBA-2512-25AE4F6A25E1}"/>
                </a:ext>
              </a:extLst>
            </p:cNvPr>
            <p:cNvPicPr>
              <a:picLocks noChangeAspect="1" noChangeArrowheads="1"/>
            </p:cNvPicPr>
            <p:nvPr/>
          </p:nvPicPr>
          <p:blipFill>
            <a:blip r:embed="rId4" cstate="print"/>
            <a:srcRect/>
            <a:stretch>
              <a:fillRect/>
            </a:stretch>
          </p:blipFill>
          <p:spPr bwMode="auto">
            <a:xfrm>
              <a:off x="5449079" y="816284"/>
              <a:ext cx="5485023" cy="4460950"/>
            </a:xfrm>
            <a:prstGeom prst="rect">
              <a:avLst/>
            </a:prstGeom>
            <a:noFill/>
          </p:spPr>
        </p:pic>
        <p:sp>
          <p:nvSpPr>
            <p:cNvPr id="11" name="TextBox 10">
              <a:extLst>
                <a:ext uri="{FF2B5EF4-FFF2-40B4-BE49-F238E27FC236}">
                  <a16:creationId xmlns:a16="http://schemas.microsoft.com/office/drawing/2014/main" id="{53DCED1D-F36E-E55B-7605-E22C5B640F03}"/>
                </a:ext>
              </a:extLst>
            </p:cNvPr>
            <p:cNvSpPr txBox="1"/>
            <p:nvPr/>
          </p:nvSpPr>
          <p:spPr>
            <a:xfrm>
              <a:off x="6451370" y="5455604"/>
              <a:ext cx="3480440" cy="954107"/>
            </a:xfrm>
            <a:prstGeom prst="rect">
              <a:avLst/>
            </a:prstGeom>
            <a:noFill/>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Nero gold coin</a:t>
              </a:r>
            </a:p>
            <a:p>
              <a:pPr algn="ctr"/>
              <a:r>
                <a:rPr lang="en-US" sz="2800" b="1" dirty="0">
                  <a:solidFill>
                    <a:srgbClr val="FFFF00"/>
                  </a:solidFill>
                  <a:latin typeface="Arial" panose="020B0604020202020204" pitchFamily="34" charset="0"/>
                  <a:cs typeface="Arial" panose="020B0604020202020204" pitchFamily="34" charset="0"/>
                </a:rPr>
                <a:t>found in Jerusalem</a:t>
              </a:r>
            </a:p>
          </p:txBody>
        </p:sp>
      </p:grpSp>
      <p:grpSp>
        <p:nvGrpSpPr>
          <p:cNvPr id="14" name="Group 13">
            <a:extLst>
              <a:ext uri="{FF2B5EF4-FFF2-40B4-BE49-F238E27FC236}">
                <a16:creationId xmlns:a16="http://schemas.microsoft.com/office/drawing/2014/main" id="{91A0F1B2-9827-02FA-D36F-38D417E759E6}"/>
              </a:ext>
            </a:extLst>
          </p:cNvPr>
          <p:cNvGrpSpPr/>
          <p:nvPr/>
        </p:nvGrpSpPr>
        <p:grpSpPr>
          <a:xfrm>
            <a:off x="528430" y="816284"/>
            <a:ext cx="4934364" cy="5735596"/>
            <a:chOff x="7730" y="816284"/>
            <a:chExt cx="4934364" cy="5735596"/>
          </a:xfrm>
        </p:grpSpPr>
        <p:sp>
          <p:nvSpPr>
            <p:cNvPr id="12" name="TextBox 11">
              <a:extLst>
                <a:ext uri="{FF2B5EF4-FFF2-40B4-BE49-F238E27FC236}">
                  <a16:creationId xmlns:a16="http://schemas.microsoft.com/office/drawing/2014/main" id="{65DEF14A-9611-F776-CD69-F1CDFE72154F}"/>
                </a:ext>
              </a:extLst>
            </p:cNvPr>
            <p:cNvSpPr txBox="1"/>
            <p:nvPr/>
          </p:nvSpPr>
          <p:spPr>
            <a:xfrm>
              <a:off x="7730" y="5597773"/>
              <a:ext cx="4934364" cy="954107"/>
            </a:xfrm>
            <a:prstGeom prst="rect">
              <a:avLst/>
            </a:prstGeom>
            <a:noFill/>
          </p:spPr>
          <p:txBody>
            <a:bodyPr wrap="none" rtlCol="0">
              <a:spAutoFit/>
            </a:bodyPr>
            <a:lstStyle/>
            <a:p>
              <a:pPr algn="ctr"/>
              <a:r>
                <a:rPr lang="en-US" sz="2800" b="1" i="1" dirty="0">
                  <a:solidFill>
                    <a:srgbClr val="FFFF00"/>
                  </a:solidFill>
                  <a:effectLst/>
                  <a:latin typeface="Arial" panose="020B0604020202020204" pitchFamily="34" charset="0"/>
                  <a:cs typeface="Arial" panose="020B0604020202020204" pitchFamily="34" charset="0"/>
                </a:rPr>
                <a:t>Gallo-Roman Lion Earrings</a:t>
              </a:r>
            </a:p>
            <a:p>
              <a:pPr algn="ctr"/>
              <a:r>
                <a:rPr lang="en-US" sz="2800" b="1" i="1" dirty="0">
                  <a:solidFill>
                    <a:srgbClr val="FFFF00"/>
                  </a:solidFill>
                  <a:latin typeface="Arial" panose="020B0604020202020204" pitchFamily="34" charset="0"/>
                  <a:cs typeface="Arial" panose="020B0604020202020204" pitchFamily="34" charset="0"/>
                </a:rPr>
                <a:t>7 – 1 BC</a:t>
              </a:r>
              <a:endParaRPr lang="en-US" sz="2800" b="1" dirty="0">
                <a:solidFill>
                  <a:srgbClr val="FFFF00"/>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AB5FC83B-1103-1077-1F41-79FE1EEBD398}"/>
                </a:ext>
              </a:extLst>
            </p:cNvPr>
            <p:cNvPicPr>
              <a:picLocks noChangeAspect="1"/>
            </p:cNvPicPr>
            <p:nvPr/>
          </p:nvPicPr>
          <p:blipFill>
            <a:blip r:embed="rId5"/>
            <a:stretch>
              <a:fillRect/>
            </a:stretch>
          </p:blipFill>
          <p:spPr>
            <a:xfrm>
              <a:off x="169862" y="816284"/>
              <a:ext cx="4610100" cy="4460950"/>
            </a:xfrm>
            <a:prstGeom prst="rect">
              <a:avLst/>
            </a:prstGeom>
          </p:spPr>
        </p:pic>
      </p:grpSp>
    </p:spTree>
    <p:extLst>
      <p:ext uri="{BB962C8B-B14F-4D97-AF65-F5344CB8AC3E}">
        <p14:creationId xmlns:p14="http://schemas.microsoft.com/office/powerpoint/2010/main" val="1512697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lumMod val="85000"/>
              <a:lumOff val="1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14</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a:solidFill>
                  <a:schemeClr val="accent4">
                    <a:lumMod val="20000"/>
                    <a:lumOff val="80000"/>
                  </a:schemeClr>
                </a:solidFill>
                <a:latin typeface="Arial" panose="020B0604020202020204" pitchFamily="34" charset="0"/>
                <a:cs typeface="Arial" panose="020B0604020202020204" pitchFamily="34" charset="0"/>
              </a:rPr>
              <a:t>Revelation 18:  Silver</a:t>
            </a: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10D9F19-34BB-DE15-1AA9-C33CA737397D}"/>
              </a:ext>
            </a:extLst>
          </p:cNvPr>
          <p:cNvSpPr txBox="1"/>
          <p:nvPr/>
        </p:nvSpPr>
        <p:spPr>
          <a:xfrm>
            <a:off x="10246999" y="5626106"/>
            <a:ext cx="1907357" cy="1015663"/>
          </a:xfrm>
          <a:prstGeom prst="rect">
            <a:avLst/>
          </a:prstGeom>
          <a:noFill/>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Augustus</a:t>
            </a:r>
            <a:endParaRPr lang="en-US" sz="3200" b="1" dirty="0">
              <a:solidFill>
                <a:srgbClr val="FFFF00"/>
              </a:solidFill>
              <a:latin typeface="Arial" panose="020B0604020202020204" pitchFamily="34" charset="0"/>
              <a:cs typeface="Arial" panose="020B0604020202020204" pitchFamily="34" charset="0"/>
            </a:endParaRPr>
          </a:p>
          <a:p>
            <a:pPr algn="ctr"/>
            <a:r>
              <a:rPr lang="en-US" sz="3200" b="1" dirty="0">
                <a:solidFill>
                  <a:srgbClr val="FFFF00"/>
                </a:solidFill>
                <a:latin typeface="Arial" panose="020B0604020202020204" pitchFamily="34" charset="0"/>
                <a:cs typeface="Arial" panose="020B0604020202020204" pitchFamily="34" charset="0"/>
              </a:rPr>
              <a:t>Caesar</a:t>
            </a:r>
          </a:p>
        </p:txBody>
      </p:sp>
      <p:grpSp>
        <p:nvGrpSpPr>
          <p:cNvPr id="17" name="Group 16">
            <a:extLst>
              <a:ext uri="{FF2B5EF4-FFF2-40B4-BE49-F238E27FC236}">
                <a16:creationId xmlns:a16="http://schemas.microsoft.com/office/drawing/2014/main" id="{41A144E3-2F66-D320-1CB9-94B94422676F}"/>
              </a:ext>
            </a:extLst>
          </p:cNvPr>
          <p:cNvGrpSpPr/>
          <p:nvPr/>
        </p:nvGrpSpPr>
        <p:grpSpPr>
          <a:xfrm>
            <a:off x="7086600" y="657689"/>
            <a:ext cx="3198520" cy="6200311"/>
            <a:chOff x="6856106" y="866316"/>
            <a:chExt cx="3090052" cy="5991683"/>
          </a:xfrm>
        </p:grpSpPr>
        <p:pic>
          <p:nvPicPr>
            <p:cNvPr id="11" name="Picture 10">
              <a:extLst>
                <a:ext uri="{FF2B5EF4-FFF2-40B4-BE49-F238E27FC236}">
                  <a16:creationId xmlns:a16="http://schemas.microsoft.com/office/drawing/2014/main" id="{BADBF7B4-16A5-A8DC-D941-5DF3B41DAF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456" y="866316"/>
              <a:ext cx="3087702" cy="2944264"/>
            </a:xfrm>
            <a:prstGeom prst="rect">
              <a:avLst/>
            </a:prstGeom>
          </p:spPr>
        </p:pic>
        <p:pic>
          <p:nvPicPr>
            <p:cNvPr id="12" name="Picture 11">
              <a:extLst>
                <a:ext uri="{FF2B5EF4-FFF2-40B4-BE49-F238E27FC236}">
                  <a16:creationId xmlns:a16="http://schemas.microsoft.com/office/drawing/2014/main" id="{932E2A70-FA25-039A-417F-6E450621C4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6106" y="3778110"/>
              <a:ext cx="3087994" cy="3079889"/>
            </a:xfrm>
            <a:prstGeom prst="rect">
              <a:avLst/>
            </a:prstGeom>
          </p:spPr>
        </p:pic>
      </p:grpSp>
      <p:grpSp>
        <p:nvGrpSpPr>
          <p:cNvPr id="18" name="Group 17">
            <a:extLst>
              <a:ext uri="{FF2B5EF4-FFF2-40B4-BE49-F238E27FC236}">
                <a16:creationId xmlns:a16="http://schemas.microsoft.com/office/drawing/2014/main" id="{7072542D-EB77-D7F5-3D9A-88EC2AAB13BC}"/>
              </a:ext>
            </a:extLst>
          </p:cNvPr>
          <p:cNvGrpSpPr/>
          <p:nvPr/>
        </p:nvGrpSpPr>
        <p:grpSpPr>
          <a:xfrm>
            <a:off x="-4969" y="1135689"/>
            <a:ext cx="6704581" cy="4823091"/>
            <a:chOff x="7731" y="1135689"/>
            <a:chExt cx="6704581" cy="4823091"/>
          </a:xfrm>
        </p:grpSpPr>
        <p:pic>
          <p:nvPicPr>
            <p:cNvPr id="13" name="Picture 12">
              <a:extLst>
                <a:ext uri="{FF2B5EF4-FFF2-40B4-BE49-F238E27FC236}">
                  <a16:creationId xmlns:a16="http://schemas.microsoft.com/office/drawing/2014/main" id="{C24D9136-F321-34FF-705B-34F18C8141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1" y="1135689"/>
              <a:ext cx="6704581" cy="3848115"/>
            </a:xfrm>
            <a:prstGeom prst="rect">
              <a:avLst/>
            </a:prstGeom>
          </p:spPr>
        </p:pic>
        <p:sp>
          <p:nvSpPr>
            <p:cNvPr id="14" name="TextBox 13">
              <a:extLst>
                <a:ext uri="{FF2B5EF4-FFF2-40B4-BE49-F238E27FC236}">
                  <a16:creationId xmlns:a16="http://schemas.microsoft.com/office/drawing/2014/main" id="{75A4822A-7CE5-3067-BF43-AE07FC6FAA0D}"/>
                </a:ext>
              </a:extLst>
            </p:cNvPr>
            <p:cNvSpPr txBox="1"/>
            <p:nvPr/>
          </p:nvSpPr>
          <p:spPr>
            <a:xfrm>
              <a:off x="320432" y="5004673"/>
              <a:ext cx="6079179" cy="954107"/>
            </a:xfrm>
            <a:prstGeom prst="rect">
              <a:avLst/>
            </a:prstGeom>
            <a:noFill/>
          </p:spPr>
          <p:txBody>
            <a:bodyPr wrap="square">
              <a:spAutoFit/>
            </a:bodyPr>
            <a:lstStyle/>
            <a:p>
              <a:pPr algn="ctr"/>
              <a:r>
                <a:rPr lang="en-US" sz="2800" b="1" dirty="0">
                  <a:solidFill>
                    <a:srgbClr val="FFFF00"/>
                  </a:solidFill>
                  <a:latin typeface="Arial" panose="020B0604020202020204" pitchFamily="34" charset="0"/>
                  <a:cs typeface="Arial" panose="020B0604020202020204" pitchFamily="34" charset="0"/>
                </a:rPr>
                <a:t>Silver c</a:t>
              </a:r>
              <a:r>
                <a:rPr lang="en-US" sz="2800" b="1" i="0" dirty="0">
                  <a:solidFill>
                    <a:srgbClr val="FFFF00"/>
                  </a:solidFill>
                  <a:effectLst/>
                  <a:latin typeface="Arial" panose="020B0604020202020204" pitchFamily="34" charset="0"/>
                  <a:cs typeface="Arial" panose="020B0604020202020204" pitchFamily="34" charset="0"/>
                </a:rPr>
                <a:t>up with Centaurs detail</a:t>
              </a:r>
              <a:endParaRPr lang="en-US" sz="2800" b="1" dirty="0">
                <a:solidFill>
                  <a:srgbClr val="FFFF00"/>
                </a:solidFill>
                <a:latin typeface="Arial" panose="020B0604020202020204" pitchFamily="34" charset="0"/>
                <a:cs typeface="Arial" panose="020B0604020202020204" pitchFamily="34" charset="0"/>
              </a:endParaRPr>
            </a:p>
            <a:p>
              <a:pPr algn="ctr"/>
              <a:r>
                <a:rPr lang="en-US" sz="2800" b="1" i="0" dirty="0">
                  <a:solidFill>
                    <a:srgbClr val="FFFF00"/>
                  </a:solidFill>
                  <a:effectLst/>
                  <a:latin typeface="Arial" panose="020B0604020202020204" pitchFamily="34" charset="0"/>
                  <a:cs typeface="Arial" panose="020B0604020202020204" pitchFamily="34" charset="0"/>
                </a:rPr>
                <a:t>Roman A.D. 1-100 AD; </a:t>
              </a:r>
              <a:endParaRPr lang="en-US" sz="2800" b="1" dirty="0">
                <a:solidFill>
                  <a:srgbClr val="FFFF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9670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lumMod val="85000"/>
              <a:lumOff val="1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15</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18:  Valuable Stones</a:t>
            </a:r>
          </a:p>
        </p:txBody>
      </p:sp>
      <p:sp>
        <p:nvSpPr>
          <p:cNvPr id="4" name="TextBox 3">
            <a:extLst>
              <a:ext uri="{FF2B5EF4-FFF2-40B4-BE49-F238E27FC236}">
                <a16:creationId xmlns:a16="http://schemas.microsoft.com/office/drawing/2014/main" id="{AD1E11BE-67E7-D8F7-5DBB-C7629AAEBB14}"/>
              </a:ext>
            </a:extLst>
          </p:cNvPr>
          <p:cNvSpPr txBox="1"/>
          <p:nvPr/>
        </p:nvSpPr>
        <p:spPr>
          <a:xfrm>
            <a:off x="7332337" y="4952354"/>
            <a:ext cx="4589808" cy="830997"/>
          </a:xfrm>
          <a:prstGeom prst="rect">
            <a:avLst/>
          </a:prstGeom>
          <a:noFill/>
        </p:spPr>
        <p:txBody>
          <a:bodyPr wrap="square" rtlCol="0">
            <a:spAutoFit/>
          </a:bodyPr>
          <a:lstStyle/>
          <a:p>
            <a:pPr algn="ctr"/>
            <a:r>
              <a:rPr lang="en-US" sz="2400" b="1" dirty="0">
                <a:solidFill>
                  <a:srgbClr val="FFFF00"/>
                </a:solidFill>
                <a:latin typeface="Arial" panose="020B0604020202020204" pitchFamily="34" charset="0"/>
                <a:cs typeface="Arial" panose="020B0604020202020204" pitchFamily="34" charset="0"/>
              </a:rPr>
              <a:t>Ancient Roman turquoise stone ring</a:t>
            </a:r>
          </a:p>
        </p:txBody>
      </p:sp>
      <p:pic>
        <p:nvPicPr>
          <p:cNvPr id="11" name="Picture 10">
            <a:extLst>
              <a:ext uri="{FF2B5EF4-FFF2-40B4-BE49-F238E27FC236}">
                <a16:creationId xmlns:a16="http://schemas.microsoft.com/office/drawing/2014/main" id="{35F5DF8A-855F-631B-CE93-55AAE4F3D4F0}"/>
              </a:ext>
            </a:extLst>
          </p:cNvPr>
          <p:cNvPicPr>
            <a:picLocks noChangeAspect="1"/>
          </p:cNvPicPr>
          <p:nvPr/>
        </p:nvPicPr>
        <p:blipFill>
          <a:blip r:embed="rId4"/>
          <a:stretch>
            <a:fillRect/>
          </a:stretch>
        </p:blipFill>
        <p:spPr>
          <a:xfrm>
            <a:off x="4119338" y="875498"/>
            <a:ext cx="1043532" cy="1943458"/>
          </a:xfrm>
          <a:prstGeom prst="rect">
            <a:avLst/>
          </a:prstGeom>
        </p:spPr>
      </p:pic>
      <p:pic>
        <p:nvPicPr>
          <p:cNvPr id="12" name="Picture 11">
            <a:extLst>
              <a:ext uri="{FF2B5EF4-FFF2-40B4-BE49-F238E27FC236}">
                <a16:creationId xmlns:a16="http://schemas.microsoft.com/office/drawing/2014/main" id="{AB7C672D-B518-DD40-6924-76CB20E9B9B6}"/>
              </a:ext>
            </a:extLst>
          </p:cNvPr>
          <p:cNvPicPr>
            <a:picLocks noChangeAspect="1"/>
          </p:cNvPicPr>
          <p:nvPr/>
        </p:nvPicPr>
        <p:blipFill>
          <a:blip r:embed="rId5"/>
          <a:stretch>
            <a:fillRect/>
          </a:stretch>
        </p:blipFill>
        <p:spPr>
          <a:xfrm>
            <a:off x="2954278" y="3019343"/>
            <a:ext cx="2814664" cy="1474348"/>
          </a:xfrm>
          <a:prstGeom prst="rect">
            <a:avLst/>
          </a:prstGeom>
        </p:spPr>
      </p:pic>
      <p:pic>
        <p:nvPicPr>
          <p:cNvPr id="13" name="Picture 12">
            <a:extLst>
              <a:ext uri="{FF2B5EF4-FFF2-40B4-BE49-F238E27FC236}">
                <a16:creationId xmlns:a16="http://schemas.microsoft.com/office/drawing/2014/main" id="{FD7CA18D-22CB-3BE3-2E96-F60C5408DD50}"/>
              </a:ext>
            </a:extLst>
          </p:cNvPr>
          <p:cNvPicPr>
            <a:picLocks noChangeAspect="1"/>
          </p:cNvPicPr>
          <p:nvPr/>
        </p:nvPicPr>
        <p:blipFill>
          <a:blip r:embed="rId6"/>
          <a:stretch>
            <a:fillRect/>
          </a:stretch>
        </p:blipFill>
        <p:spPr>
          <a:xfrm>
            <a:off x="5523246" y="1177601"/>
            <a:ext cx="986089" cy="1723263"/>
          </a:xfrm>
          <a:prstGeom prst="rect">
            <a:avLst/>
          </a:prstGeom>
        </p:spPr>
      </p:pic>
      <p:pic>
        <p:nvPicPr>
          <p:cNvPr id="14" name="Picture 13">
            <a:extLst>
              <a:ext uri="{FF2B5EF4-FFF2-40B4-BE49-F238E27FC236}">
                <a16:creationId xmlns:a16="http://schemas.microsoft.com/office/drawing/2014/main" id="{7688C3E0-6632-A198-86BD-D7FFA3FC423B}"/>
              </a:ext>
            </a:extLst>
          </p:cNvPr>
          <p:cNvPicPr>
            <a:picLocks noChangeAspect="1"/>
          </p:cNvPicPr>
          <p:nvPr/>
        </p:nvPicPr>
        <p:blipFill>
          <a:blip r:embed="rId7"/>
          <a:stretch>
            <a:fillRect/>
          </a:stretch>
        </p:blipFill>
        <p:spPr>
          <a:xfrm>
            <a:off x="3132748" y="4612170"/>
            <a:ext cx="871205" cy="1991326"/>
          </a:xfrm>
          <a:prstGeom prst="rect">
            <a:avLst/>
          </a:prstGeom>
        </p:spPr>
      </p:pic>
      <p:pic>
        <p:nvPicPr>
          <p:cNvPr id="15" name="Picture 14">
            <a:extLst>
              <a:ext uri="{FF2B5EF4-FFF2-40B4-BE49-F238E27FC236}">
                <a16:creationId xmlns:a16="http://schemas.microsoft.com/office/drawing/2014/main" id="{3932E70B-245B-0F01-6992-39F1D40171B7}"/>
              </a:ext>
            </a:extLst>
          </p:cNvPr>
          <p:cNvPicPr>
            <a:picLocks noChangeAspect="1"/>
          </p:cNvPicPr>
          <p:nvPr/>
        </p:nvPicPr>
        <p:blipFill>
          <a:blip r:embed="rId8"/>
          <a:stretch>
            <a:fillRect/>
          </a:stretch>
        </p:blipFill>
        <p:spPr>
          <a:xfrm>
            <a:off x="4621315" y="4546152"/>
            <a:ext cx="1359464" cy="2259390"/>
          </a:xfrm>
          <a:prstGeom prst="rect">
            <a:avLst/>
          </a:prstGeom>
        </p:spPr>
      </p:pic>
      <p:pic>
        <p:nvPicPr>
          <p:cNvPr id="16" name="Picture 15">
            <a:extLst>
              <a:ext uri="{FF2B5EF4-FFF2-40B4-BE49-F238E27FC236}">
                <a16:creationId xmlns:a16="http://schemas.microsoft.com/office/drawing/2014/main" id="{1A5286AA-67B6-5A5B-A1AF-03C655A745D1}"/>
              </a:ext>
            </a:extLst>
          </p:cNvPr>
          <p:cNvPicPr>
            <a:picLocks noChangeAspect="1"/>
          </p:cNvPicPr>
          <p:nvPr/>
        </p:nvPicPr>
        <p:blipFill>
          <a:blip r:embed="rId9"/>
          <a:stretch>
            <a:fillRect/>
          </a:stretch>
        </p:blipFill>
        <p:spPr>
          <a:xfrm>
            <a:off x="6137602" y="3019343"/>
            <a:ext cx="982898" cy="2208329"/>
          </a:xfrm>
          <a:prstGeom prst="rect">
            <a:avLst/>
          </a:prstGeom>
        </p:spPr>
      </p:pic>
      <p:pic>
        <p:nvPicPr>
          <p:cNvPr id="17" name="Picture 16">
            <a:extLst>
              <a:ext uri="{FF2B5EF4-FFF2-40B4-BE49-F238E27FC236}">
                <a16:creationId xmlns:a16="http://schemas.microsoft.com/office/drawing/2014/main" id="{C0E50991-AB60-B1DD-B7CF-3F0ABD6B5D2D}"/>
              </a:ext>
            </a:extLst>
          </p:cNvPr>
          <p:cNvPicPr>
            <a:picLocks noChangeAspect="1"/>
          </p:cNvPicPr>
          <p:nvPr/>
        </p:nvPicPr>
        <p:blipFill>
          <a:blip r:embed="rId10"/>
          <a:stretch>
            <a:fillRect/>
          </a:stretch>
        </p:blipFill>
        <p:spPr>
          <a:xfrm>
            <a:off x="3005114" y="875498"/>
            <a:ext cx="906309" cy="2080681"/>
          </a:xfrm>
          <a:prstGeom prst="rect">
            <a:avLst/>
          </a:prstGeom>
        </p:spPr>
      </p:pic>
      <p:pic>
        <p:nvPicPr>
          <p:cNvPr id="18" name="Picture 2">
            <a:extLst>
              <a:ext uri="{FF2B5EF4-FFF2-40B4-BE49-F238E27FC236}">
                <a16:creationId xmlns:a16="http://schemas.microsoft.com/office/drawing/2014/main" id="{167AEAA3-3D42-F722-0D71-3C3486694FE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2867" y="1201643"/>
            <a:ext cx="2808281" cy="398265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CE4F019C-60AC-C564-7C0D-F430FEBADA5C}"/>
              </a:ext>
            </a:extLst>
          </p:cNvPr>
          <p:cNvSpPr txBox="1"/>
          <p:nvPr/>
        </p:nvSpPr>
        <p:spPr>
          <a:xfrm>
            <a:off x="235821" y="5278952"/>
            <a:ext cx="2614583" cy="1569660"/>
          </a:xfrm>
          <a:prstGeom prst="rect">
            <a:avLst/>
          </a:prstGeom>
          <a:noFill/>
        </p:spPr>
        <p:txBody>
          <a:bodyPr wrap="square">
            <a:spAutoFit/>
          </a:bodyPr>
          <a:lstStyle/>
          <a:p>
            <a:pPr algn="ctr"/>
            <a:r>
              <a:rPr lang="en-US" sz="2400" b="1" i="0" dirty="0">
                <a:solidFill>
                  <a:srgbClr val="FFFF00"/>
                </a:solidFill>
                <a:effectLst/>
                <a:latin typeface="Arial" panose="020B0604020202020204" pitchFamily="34" charset="0"/>
              </a:rPr>
              <a:t>Roman </a:t>
            </a:r>
            <a:r>
              <a:rPr lang="en-US" sz="2400" b="1" dirty="0">
                <a:solidFill>
                  <a:srgbClr val="FFFF00"/>
                </a:solidFill>
                <a:latin typeface="Arial" panose="020B0604020202020204" pitchFamily="34" charset="0"/>
              </a:rPr>
              <a:t>gold </a:t>
            </a:r>
            <a:r>
              <a:rPr lang="en-US" sz="2400" b="1" i="0" dirty="0">
                <a:solidFill>
                  <a:srgbClr val="FFFF00"/>
                </a:solidFill>
                <a:effectLst/>
                <a:latin typeface="Arial" panose="020B0604020202020204" pitchFamily="34" charset="0"/>
              </a:rPr>
              <a:t>necklace</a:t>
            </a:r>
            <a:r>
              <a:rPr lang="en-US" sz="2400" b="1" dirty="0">
                <a:solidFill>
                  <a:srgbClr val="FFFF00"/>
                </a:solidFill>
                <a:latin typeface="Arial" panose="020B0604020202020204" pitchFamily="34" charset="0"/>
              </a:rPr>
              <a:t> and rings with </a:t>
            </a:r>
            <a:r>
              <a:rPr lang="en-US" sz="2400" b="1" i="0" dirty="0">
                <a:solidFill>
                  <a:srgbClr val="FFFF00"/>
                </a:solidFill>
                <a:effectLst/>
                <a:latin typeface="Arial" panose="020B0604020202020204" pitchFamily="34" charset="0"/>
              </a:rPr>
              <a:t>carnelian stone</a:t>
            </a:r>
            <a:endParaRPr lang="en-US" sz="2400" b="1" dirty="0">
              <a:solidFill>
                <a:srgbClr val="FFFF00"/>
              </a:solidFill>
            </a:endParaRPr>
          </a:p>
        </p:txBody>
      </p:sp>
      <p:pic>
        <p:nvPicPr>
          <p:cNvPr id="20" name="Picture 2" descr="Beautiful Ancient Roman Old bronze Tourquies stone Animal image 1">
            <a:extLst>
              <a:ext uri="{FF2B5EF4-FFF2-40B4-BE49-F238E27FC236}">
                <a16:creationId xmlns:a16="http://schemas.microsoft.com/office/drawing/2014/main" id="{ECBC9877-BB55-8A87-8BAE-65830C3C0E2A}"/>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61073" t="16681" r="7060" b="59292"/>
          <a:stretch/>
        </p:blipFill>
        <p:spPr bwMode="auto">
          <a:xfrm>
            <a:off x="7332800" y="1353567"/>
            <a:ext cx="4589345" cy="3460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95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lumMod val="85000"/>
              <a:lumOff val="1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16</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18:  Pearls</a:t>
            </a:r>
          </a:p>
        </p:txBody>
      </p:sp>
      <p:grpSp>
        <p:nvGrpSpPr>
          <p:cNvPr id="12" name="Group 11">
            <a:extLst>
              <a:ext uri="{FF2B5EF4-FFF2-40B4-BE49-F238E27FC236}">
                <a16:creationId xmlns:a16="http://schemas.microsoft.com/office/drawing/2014/main" id="{AFB79BB1-1624-715E-9905-1AE27376E07A}"/>
              </a:ext>
            </a:extLst>
          </p:cNvPr>
          <p:cNvGrpSpPr/>
          <p:nvPr/>
        </p:nvGrpSpPr>
        <p:grpSpPr>
          <a:xfrm>
            <a:off x="1639609" y="650616"/>
            <a:ext cx="8830549" cy="6207384"/>
            <a:chOff x="1639609" y="650616"/>
            <a:chExt cx="8830549" cy="6207384"/>
          </a:xfrm>
        </p:grpSpPr>
        <p:pic>
          <p:nvPicPr>
            <p:cNvPr id="4" name="Picture 3">
              <a:extLst>
                <a:ext uri="{FF2B5EF4-FFF2-40B4-BE49-F238E27FC236}">
                  <a16:creationId xmlns:a16="http://schemas.microsoft.com/office/drawing/2014/main" id="{CA2BB187-63E1-319C-27A2-7B4F791B4A58}"/>
                </a:ext>
              </a:extLst>
            </p:cNvPr>
            <p:cNvPicPr>
              <a:picLocks noChangeAspect="1"/>
            </p:cNvPicPr>
            <p:nvPr/>
          </p:nvPicPr>
          <p:blipFill>
            <a:blip r:embed="rId4"/>
            <a:stretch>
              <a:fillRect/>
            </a:stretch>
          </p:blipFill>
          <p:spPr>
            <a:xfrm>
              <a:off x="1639609" y="650616"/>
              <a:ext cx="8830549" cy="5656580"/>
            </a:xfrm>
            <a:prstGeom prst="rect">
              <a:avLst/>
            </a:prstGeom>
          </p:spPr>
        </p:pic>
        <p:sp>
          <p:nvSpPr>
            <p:cNvPr id="11" name="TextBox 10">
              <a:extLst>
                <a:ext uri="{FF2B5EF4-FFF2-40B4-BE49-F238E27FC236}">
                  <a16:creationId xmlns:a16="http://schemas.microsoft.com/office/drawing/2014/main" id="{2BE93E2B-4160-DB6C-2D4E-6E318C54F2FA}"/>
                </a:ext>
              </a:extLst>
            </p:cNvPr>
            <p:cNvSpPr txBox="1"/>
            <p:nvPr/>
          </p:nvSpPr>
          <p:spPr>
            <a:xfrm>
              <a:off x="3290596" y="6396335"/>
              <a:ext cx="5528574" cy="461665"/>
            </a:xfrm>
            <a:prstGeom prst="rect">
              <a:avLst/>
            </a:prstGeom>
            <a:noFill/>
          </p:spPr>
          <p:txBody>
            <a:bodyPr wrap="square" rtlCol="0">
              <a:spAutoFit/>
            </a:bodyPr>
            <a:lstStyle/>
            <a:p>
              <a:pPr algn="ctr"/>
              <a:r>
                <a:rPr lang="en-US" sz="2400" b="1" dirty="0">
                  <a:solidFill>
                    <a:srgbClr val="FFFF00"/>
                  </a:solidFill>
                  <a:latin typeface="Arial" panose="020B0604020202020204" pitchFamily="34" charset="0"/>
                  <a:cs typeface="Arial" panose="020B0604020202020204" pitchFamily="34" charset="0"/>
                </a:rPr>
                <a:t>1</a:t>
              </a:r>
              <a:r>
                <a:rPr lang="en-US" sz="2400" b="1" baseline="30000" dirty="0">
                  <a:solidFill>
                    <a:srgbClr val="FFFF00"/>
                  </a:solidFill>
                  <a:latin typeface="Arial" panose="020B0604020202020204" pitchFamily="34" charset="0"/>
                  <a:cs typeface="Arial" panose="020B0604020202020204" pitchFamily="34" charset="0"/>
                </a:rPr>
                <a:t>st</a:t>
              </a:r>
              <a:r>
                <a:rPr lang="en-US" sz="2400" b="1" dirty="0">
                  <a:solidFill>
                    <a:srgbClr val="FFFF00"/>
                  </a:solidFill>
                  <a:latin typeface="Arial" panose="020B0604020202020204" pitchFamily="34" charset="0"/>
                  <a:cs typeface="Arial" panose="020B0604020202020204" pitchFamily="34" charset="0"/>
                </a:rPr>
                <a:t> Century Gold and Pearl Earrings</a:t>
              </a:r>
            </a:p>
          </p:txBody>
        </p:sp>
      </p:grpSp>
    </p:spTree>
    <p:extLst>
      <p:ext uri="{BB962C8B-B14F-4D97-AF65-F5344CB8AC3E}">
        <p14:creationId xmlns:p14="http://schemas.microsoft.com/office/powerpoint/2010/main" val="425148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lumMod val="85000"/>
              <a:lumOff val="1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17</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18:  Fine Linen; Cotton</a:t>
            </a:r>
          </a:p>
        </p:txBody>
      </p:sp>
      <p:pic>
        <p:nvPicPr>
          <p:cNvPr id="4" name="Picture 4" descr="http://cdn0.rubylane.com/shops/lisasvintagetreasures/NIGHTGOWNx20LINENx20EMBROIDERY.1L.jpg">
            <a:extLst>
              <a:ext uri="{FF2B5EF4-FFF2-40B4-BE49-F238E27FC236}">
                <a16:creationId xmlns:a16="http://schemas.microsoft.com/office/drawing/2014/main" id="{DBE3E234-20C3-ECD8-F116-81D2D42AAC25}"/>
              </a:ext>
            </a:extLst>
          </p:cNvPr>
          <p:cNvPicPr>
            <a:picLocks noChangeAspect="1" noChangeArrowheads="1"/>
          </p:cNvPicPr>
          <p:nvPr/>
        </p:nvPicPr>
        <p:blipFill>
          <a:blip r:embed="rId4" cstate="print"/>
          <a:srcRect/>
          <a:stretch>
            <a:fillRect/>
          </a:stretch>
        </p:blipFill>
        <p:spPr bwMode="auto">
          <a:xfrm>
            <a:off x="2233706" y="582554"/>
            <a:ext cx="7642355" cy="6275446"/>
          </a:xfrm>
          <a:prstGeom prst="rect">
            <a:avLst/>
          </a:prstGeom>
          <a:noFill/>
          <a:ln w="9525">
            <a:noFill/>
            <a:miter lim="800000"/>
            <a:headEnd/>
            <a:tailEnd/>
          </a:ln>
        </p:spPr>
      </p:pic>
    </p:spTree>
    <p:extLst>
      <p:ext uri="{BB962C8B-B14F-4D97-AF65-F5344CB8AC3E}">
        <p14:creationId xmlns:p14="http://schemas.microsoft.com/office/powerpoint/2010/main" val="265292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lumMod val="85000"/>
              <a:lumOff val="1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pic>
        <p:nvPicPr>
          <p:cNvPr id="4" name="Picture 6" descr="http://www.carousellinen.com/prodimages/Purple_satin.jpg">
            <a:extLst>
              <a:ext uri="{FF2B5EF4-FFF2-40B4-BE49-F238E27FC236}">
                <a16:creationId xmlns:a16="http://schemas.microsoft.com/office/drawing/2014/main" id="{E0AFEB52-B1D3-D726-8E3C-0136D26ED09B}"/>
              </a:ext>
            </a:extLst>
          </p:cNvPr>
          <p:cNvPicPr>
            <a:picLocks noChangeAspect="1" noChangeArrowheads="1"/>
          </p:cNvPicPr>
          <p:nvPr/>
        </p:nvPicPr>
        <p:blipFill>
          <a:blip r:embed="rId3" cstate="print"/>
          <a:srcRect/>
          <a:stretch>
            <a:fillRect/>
          </a:stretch>
        </p:blipFill>
        <p:spPr bwMode="auto">
          <a:xfrm>
            <a:off x="2253684" y="464328"/>
            <a:ext cx="7602398" cy="6393671"/>
          </a:xfrm>
          <a:prstGeom prst="rect">
            <a:avLst/>
          </a:prstGeom>
          <a:noFill/>
          <a:ln w="9525">
            <a:noFill/>
            <a:miter lim="800000"/>
            <a:headEnd/>
            <a:tailEnd/>
          </a:ln>
        </p:spPr>
      </p:pic>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18</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18:  Purple (dye)</a:t>
            </a:r>
          </a:p>
        </p:txBody>
      </p:sp>
    </p:spTree>
    <p:extLst>
      <p:ext uri="{BB962C8B-B14F-4D97-AF65-F5344CB8AC3E}">
        <p14:creationId xmlns:p14="http://schemas.microsoft.com/office/powerpoint/2010/main" val="234000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lumMod val="85000"/>
              <a:lumOff val="1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pic>
        <p:nvPicPr>
          <p:cNvPr id="4" name="Picture 8" descr="http://www.simplyhealingcentre.com/images/cashmere-silk.jpg">
            <a:extLst>
              <a:ext uri="{FF2B5EF4-FFF2-40B4-BE49-F238E27FC236}">
                <a16:creationId xmlns:a16="http://schemas.microsoft.com/office/drawing/2014/main" id="{05A78A51-09D2-9111-6407-543136E08ED1}"/>
              </a:ext>
            </a:extLst>
          </p:cNvPr>
          <p:cNvPicPr>
            <a:picLocks noChangeAspect="1" noChangeArrowheads="1"/>
          </p:cNvPicPr>
          <p:nvPr/>
        </p:nvPicPr>
        <p:blipFill>
          <a:blip r:embed="rId3" cstate="print"/>
          <a:srcRect/>
          <a:stretch>
            <a:fillRect/>
          </a:stretch>
        </p:blipFill>
        <p:spPr bwMode="auto">
          <a:xfrm>
            <a:off x="2234395" y="448182"/>
            <a:ext cx="7640977" cy="6409867"/>
          </a:xfrm>
          <a:prstGeom prst="rect">
            <a:avLst/>
          </a:prstGeom>
          <a:noFill/>
          <a:ln w="9525">
            <a:noFill/>
            <a:miter lim="800000"/>
            <a:headEnd/>
            <a:tailEnd/>
          </a:ln>
        </p:spPr>
      </p:pic>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19</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18:  Silk</a:t>
            </a:r>
          </a:p>
        </p:txBody>
      </p:sp>
    </p:spTree>
    <p:extLst>
      <p:ext uri="{BB962C8B-B14F-4D97-AF65-F5344CB8AC3E}">
        <p14:creationId xmlns:p14="http://schemas.microsoft.com/office/powerpoint/2010/main" val="390165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25D359-D9F8-4D00-9BF3-28474C1D5882}"/>
              </a:ext>
            </a:extLst>
          </p:cNvPr>
          <p:cNvSpPr/>
          <p:nvPr/>
        </p:nvSpPr>
        <p:spPr>
          <a:xfrm>
            <a:off x="0" y="-11631"/>
            <a:ext cx="12191999" cy="6869635"/>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FFFF00"/>
              </a:solidFill>
            </a:endParaRPr>
          </a:p>
        </p:txBody>
      </p:sp>
      <p:sp>
        <p:nvSpPr>
          <p:cNvPr id="9" name="TextBox 8">
            <a:extLst>
              <a:ext uri="{FF2B5EF4-FFF2-40B4-BE49-F238E27FC236}">
                <a16:creationId xmlns:a16="http://schemas.microsoft.com/office/drawing/2014/main" id="{F5224852-5BCA-193F-92E6-AD5D6DF80A54}"/>
              </a:ext>
            </a:extLst>
          </p:cNvPr>
          <p:cNvSpPr txBox="1"/>
          <p:nvPr/>
        </p:nvSpPr>
        <p:spPr>
          <a:xfrm>
            <a:off x="1844260" y="2638356"/>
            <a:ext cx="8503483" cy="1569660"/>
          </a:xfrm>
          <a:prstGeom prst="rect">
            <a:avLst/>
          </a:prstGeom>
          <a:noFill/>
        </p:spPr>
        <p:txBody>
          <a:bodyPr wrap="none" rtlCol="0">
            <a:spAutoFit/>
          </a:bodyPr>
          <a:lstStyle/>
          <a:p>
            <a:pPr algn="ctr"/>
            <a:r>
              <a:rPr lang="en-US" sz="9600" b="1" dirty="0">
                <a:solidFill>
                  <a:srgbClr val="FFFF00"/>
                </a:solidFill>
                <a:latin typeface="Arial Rounded MT Bold" panose="020F0704030504030204" pitchFamily="34" charset="0"/>
                <a:cs typeface="Arial" panose="020B0604020202020204" pitchFamily="34" charset="0"/>
              </a:rPr>
              <a:t>Revelation  18</a:t>
            </a:r>
          </a:p>
        </p:txBody>
      </p:sp>
    </p:spTree>
    <p:extLst>
      <p:ext uri="{BB962C8B-B14F-4D97-AF65-F5344CB8AC3E}">
        <p14:creationId xmlns:p14="http://schemas.microsoft.com/office/powerpoint/2010/main" val="60766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lumMod val="85000"/>
              <a:lumOff val="1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pic>
        <p:nvPicPr>
          <p:cNvPr id="4" name="Picture 3" descr="http://g02.a.alicdn.com/kf/HTB1METxIVXXXXbfXXXXq6xXFXXXx/Free-Shipping-ZY390-Roman-font-b-Empress-b-font-Toga-Fancy-font-b-Dress-b-font.jpg">
            <a:extLst>
              <a:ext uri="{FF2B5EF4-FFF2-40B4-BE49-F238E27FC236}">
                <a16:creationId xmlns:a16="http://schemas.microsoft.com/office/drawing/2014/main" id="{F7A6F2A8-F042-8FEF-83F3-04250B0B9A0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026400" y="515274"/>
            <a:ext cx="3568700" cy="6382425"/>
          </a:xfrm>
          <a:prstGeom prst="rect">
            <a:avLst/>
          </a:prstGeom>
          <a:noFill/>
          <a:ln w="9525">
            <a:noFill/>
            <a:miter lim="800000"/>
            <a:headEnd/>
            <a:tailEnd/>
          </a:ln>
        </p:spPr>
      </p:pic>
      <p:pic>
        <p:nvPicPr>
          <p:cNvPr id="11" name="Picture 10" descr="Fabric Browser">
            <a:extLst>
              <a:ext uri="{FF2B5EF4-FFF2-40B4-BE49-F238E27FC236}">
                <a16:creationId xmlns:a16="http://schemas.microsoft.com/office/drawing/2014/main" id="{5EAD6BAE-25D4-194E-EED9-1A493BFF4D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0" y="448182"/>
            <a:ext cx="7371600" cy="640981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20</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18:  Scarlet (dye)</a:t>
            </a:r>
          </a:p>
        </p:txBody>
      </p:sp>
    </p:spTree>
    <p:extLst>
      <p:ext uri="{BB962C8B-B14F-4D97-AF65-F5344CB8AC3E}">
        <p14:creationId xmlns:p14="http://schemas.microsoft.com/office/powerpoint/2010/main" val="2637716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lumMod val="85000"/>
              <a:lumOff val="1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pic>
        <p:nvPicPr>
          <p:cNvPr id="4" name="Picture 2" descr="Image result for thyine wood">
            <a:extLst>
              <a:ext uri="{FF2B5EF4-FFF2-40B4-BE49-F238E27FC236}">
                <a16:creationId xmlns:a16="http://schemas.microsoft.com/office/drawing/2014/main" id="{F5543407-C281-4244-72A4-0D33F9BCBDEF}"/>
              </a:ext>
            </a:extLst>
          </p:cNvPr>
          <p:cNvPicPr>
            <a:picLocks noChangeAspect="1" noChangeArrowheads="1"/>
          </p:cNvPicPr>
          <p:nvPr/>
        </p:nvPicPr>
        <p:blipFill>
          <a:blip r:embed="rId3" cstate="print"/>
          <a:srcRect/>
          <a:stretch>
            <a:fillRect/>
          </a:stretch>
        </p:blipFill>
        <p:spPr bwMode="auto">
          <a:xfrm>
            <a:off x="3858624" y="448165"/>
            <a:ext cx="4392519" cy="6391135"/>
          </a:xfrm>
          <a:prstGeom prst="rect">
            <a:avLst/>
          </a:prstGeom>
          <a:noFill/>
        </p:spPr>
      </p:pic>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21</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18:  Thyine (Citron) Wood</a:t>
            </a:r>
          </a:p>
        </p:txBody>
      </p:sp>
    </p:spTree>
    <p:extLst>
      <p:ext uri="{BB962C8B-B14F-4D97-AF65-F5344CB8AC3E}">
        <p14:creationId xmlns:p14="http://schemas.microsoft.com/office/powerpoint/2010/main" val="80382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lumMod val="85000"/>
              <a:lumOff val="1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pic>
        <p:nvPicPr>
          <p:cNvPr id="4" name="Picture 2" descr="Related image">
            <a:extLst>
              <a:ext uri="{FF2B5EF4-FFF2-40B4-BE49-F238E27FC236}">
                <a16:creationId xmlns:a16="http://schemas.microsoft.com/office/drawing/2014/main" id="{E4E433A1-89D6-55A8-BD11-E65E9E025100}"/>
              </a:ext>
            </a:extLst>
          </p:cNvPr>
          <p:cNvPicPr>
            <a:picLocks noChangeAspect="1" noChangeArrowheads="1"/>
          </p:cNvPicPr>
          <p:nvPr/>
        </p:nvPicPr>
        <p:blipFill>
          <a:blip r:embed="rId3" cstate="print"/>
          <a:srcRect/>
          <a:stretch>
            <a:fillRect/>
          </a:stretch>
        </p:blipFill>
        <p:spPr bwMode="auto">
          <a:xfrm>
            <a:off x="1209106" y="331936"/>
            <a:ext cx="3319430" cy="6526065"/>
          </a:xfrm>
          <a:prstGeom prst="rect">
            <a:avLst/>
          </a:prstGeom>
          <a:noFill/>
        </p:spPr>
      </p:pic>
      <p:sp>
        <p:nvSpPr>
          <p:cNvPr id="11" name="TextBox 10">
            <a:extLst>
              <a:ext uri="{FF2B5EF4-FFF2-40B4-BE49-F238E27FC236}">
                <a16:creationId xmlns:a16="http://schemas.microsoft.com/office/drawing/2014/main" id="{71E6F57A-BF49-9D92-C551-FE968EBC8825}"/>
              </a:ext>
            </a:extLst>
          </p:cNvPr>
          <p:cNvSpPr txBox="1"/>
          <p:nvPr/>
        </p:nvSpPr>
        <p:spPr>
          <a:xfrm>
            <a:off x="4751337" y="5327697"/>
            <a:ext cx="2607092" cy="1384995"/>
          </a:xfrm>
          <a:prstGeom prst="rect">
            <a:avLst/>
          </a:prstGeom>
          <a:noFill/>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Ivory statues</a:t>
            </a:r>
          </a:p>
          <a:p>
            <a:pPr algn="ctr"/>
            <a:r>
              <a:rPr lang="en-US" sz="2800" b="1" dirty="0">
                <a:solidFill>
                  <a:srgbClr val="FFFF00"/>
                </a:solidFill>
                <a:latin typeface="Arial" panose="020B0604020202020204" pitchFamily="34" charset="0"/>
                <a:cs typeface="Arial" panose="020B0604020202020204" pitchFamily="34" charset="0"/>
              </a:rPr>
              <a:t>discovered in</a:t>
            </a:r>
          </a:p>
          <a:p>
            <a:pPr algn="ctr"/>
            <a:r>
              <a:rPr lang="en-US" sz="2800" b="1" dirty="0">
                <a:solidFill>
                  <a:srgbClr val="FFFF00"/>
                </a:solidFill>
                <a:latin typeface="Arial" panose="020B0604020202020204" pitchFamily="34" charset="0"/>
                <a:cs typeface="Arial" panose="020B0604020202020204" pitchFamily="34" charset="0"/>
              </a:rPr>
              <a:t>Pompeii, Italy</a:t>
            </a:r>
          </a:p>
        </p:txBody>
      </p:sp>
      <p:pic>
        <p:nvPicPr>
          <p:cNvPr id="12" name="Picture 4" descr="https://s-media-cache-ak0.pinimg.com/564x/30/82/53/3082538e1d224a546a1aadcae27e546d.jpg">
            <a:extLst>
              <a:ext uri="{FF2B5EF4-FFF2-40B4-BE49-F238E27FC236}">
                <a16:creationId xmlns:a16="http://schemas.microsoft.com/office/drawing/2014/main" id="{E97BF048-7015-67DF-BFFA-3F9BE7871547}"/>
              </a:ext>
            </a:extLst>
          </p:cNvPr>
          <p:cNvPicPr>
            <a:picLocks noChangeAspect="1" noChangeArrowheads="1"/>
          </p:cNvPicPr>
          <p:nvPr/>
        </p:nvPicPr>
        <p:blipFill>
          <a:blip r:embed="rId4" cstate="print"/>
          <a:srcRect/>
          <a:stretch>
            <a:fillRect/>
          </a:stretch>
        </p:blipFill>
        <p:spPr bwMode="auto">
          <a:xfrm>
            <a:off x="7739185" y="331936"/>
            <a:ext cx="3249922" cy="6526064"/>
          </a:xfrm>
          <a:prstGeom prst="rect">
            <a:avLst/>
          </a:prstGeom>
          <a:noFill/>
        </p:spPr>
      </p:pic>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22</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18:  Elephantine (Ivory)</a:t>
            </a:r>
          </a:p>
        </p:txBody>
      </p:sp>
    </p:spTree>
    <p:extLst>
      <p:ext uri="{BB962C8B-B14F-4D97-AF65-F5344CB8AC3E}">
        <p14:creationId xmlns:p14="http://schemas.microsoft.com/office/powerpoint/2010/main" val="37406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lumMod val="85000"/>
              <a:lumOff val="1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pic>
        <p:nvPicPr>
          <p:cNvPr id="4" name="Picture 2" descr="Image result for roman empire 1st century bedframe">
            <a:extLst>
              <a:ext uri="{FF2B5EF4-FFF2-40B4-BE49-F238E27FC236}">
                <a16:creationId xmlns:a16="http://schemas.microsoft.com/office/drawing/2014/main" id="{F7D523B8-208E-3CD6-EB93-B51DC5749712}"/>
              </a:ext>
            </a:extLst>
          </p:cNvPr>
          <p:cNvPicPr>
            <a:picLocks noChangeAspect="1" noChangeArrowheads="1"/>
          </p:cNvPicPr>
          <p:nvPr/>
        </p:nvPicPr>
        <p:blipFill>
          <a:blip r:embed="rId3" cstate="print"/>
          <a:srcRect/>
          <a:stretch>
            <a:fillRect/>
          </a:stretch>
        </p:blipFill>
        <p:spPr bwMode="auto">
          <a:xfrm>
            <a:off x="2047821" y="464329"/>
            <a:ext cx="8014125" cy="5800054"/>
          </a:xfrm>
          <a:prstGeom prst="rect">
            <a:avLst/>
          </a:prstGeom>
          <a:noFill/>
        </p:spPr>
      </p:pic>
      <p:sp>
        <p:nvSpPr>
          <p:cNvPr id="11" name="TextBox 10">
            <a:extLst>
              <a:ext uri="{FF2B5EF4-FFF2-40B4-BE49-F238E27FC236}">
                <a16:creationId xmlns:a16="http://schemas.microsoft.com/office/drawing/2014/main" id="{F3BC7131-6E33-CC1C-D0FF-D68238578C17}"/>
              </a:ext>
            </a:extLst>
          </p:cNvPr>
          <p:cNvSpPr txBox="1"/>
          <p:nvPr/>
        </p:nvSpPr>
        <p:spPr>
          <a:xfrm>
            <a:off x="1416898" y="6367301"/>
            <a:ext cx="9275970" cy="461665"/>
          </a:xfrm>
          <a:prstGeom prst="rect">
            <a:avLst/>
          </a:prstGeom>
          <a:noFill/>
        </p:spPr>
        <p:txBody>
          <a:bodyPr wrap="square" rtlCol="0">
            <a:spAutoFit/>
          </a:bodyPr>
          <a:lstStyle/>
          <a:p>
            <a:pPr algn="ctr"/>
            <a:r>
              <a:rPr lang="en-US" sz="2400" b="1" dirty="0">
                <a:solidFill>
                  <a:srgbClr val="FFFF00"/>
                </a:solidFill>
                <a:latin typeface="Arial" panose="020B0604020202020204" pitchFamily="34" charset="0"/>
                <a:cs typeface="Arial" panose="020B0604020202020204" pitchFamily="34" charset="0"/>
              </a:rPr>
              <a:t>Roman 1</a:t>
            </a:r>
            <a:r>
              <a:rPr lang="en-US" sz="2400" b="1" baseline="30000" dirty="0">
                <a:solidFill>
                  <a:srgbClr val="FFFF00"/>
                </a:solidFill>
                <a:latin typeface="Arial" panose="020B0604020202020204" pitchFamily="34" charset="0"/>
                <a:cs typeface="Arial" panose="020B0604020202020204" pitchFamily="34" charset="0"/>
              </a:rPr>
              <a:t>st</a:t>
            </a:r>
            <a:r>
              <a:rPr lang="en-US" sz="2400" b="1" dirty="0">
                <a:solidFill>
                  <a:srgbClr val="FFFF00"/>
                </a:solidFill>
                <a:latin typeface="Arial" panose="020B0604020202020204" pitchFamily="34" charset="0"/>
                <a:cs typeface="Arial" panose="020B0604020202020204" pitchFamily="34" charset="0"/>
              </a:rPr>
              <a:t> century dining couch; wood with bronze ornaments</a:t>
            </a:r>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23</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18:  Precious Wood</a:t>
            </a:r>
          </a:p>
        </p:txBody>
      </p:sp>
    </p:spTree>
    <p:extLst>
      <p:ext uri="{BB962C8B-B14F-4D97-AF65-F5344CB8AC3E}">
        <p14:creationId xmlns:p14="http://schemas.microsoft.com/office/powerpoint/2010/main" val="273992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lumMod val="85000"/>
              <a:lumOff val="1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24</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18:  Copper, Brass, Bronze</a:t>
            </a:r>
          </a:p>
        </p:txBody>
      </p:sp>
      <p:pic>
        <p:nvPicPr>
          <p:cNvPr id="4" name="Picture 2" descr="4 Roman Bronze, Brass, &amp; Copper Alloy Animals Auction">
            <a:extLst>
              <a:ext uri="{FF2B5EF4-FFF2-40B4-BE49-F238E27FC236}">
                <a16:creationId xmlns:a16="http://schemas.microsoft.com/office/drawing/2014/main" id="{25D23A05-E55E-3277-2B67-2A862DD5B8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6323" y="3487858"/>
            <a:ext cx="5360331" cy="262619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F21B44B-0021-62D4-C95C-BD21EE514709}"/>
              </a:ext>
            </a:extLst>
          </p:cNvPr>
          <p:cNvSpPr txBox="1"/>
          <p:nvPr/>
        </p:nvSpPr>
        <p:spPr>
          <a:xfrm>
            <a:off x="9813906" y="688693"/>
            <a:ext cx="2422683" cy="1384995"/>
          </a:xfrm>
          <a:prstGeom prst="rect">
            <a:avLst/>
          </a:prstGeom>
          <a:noFill/>
        </p:spPr>
        <p:txBody>
          <a:bodyPr wrap="square">
            <a:spAutoFit/>
          </a:bodyPr>
          <a:lstStyle/>
          <a:p>
            <a:pPr algn="ctr"/>
            <a:r>
              <a:rPr lang="en-US" sz="2800" b="1" i="0" dirty="0">
                <a:solidFill>
                  <a:srgbClr val="FFFF00"/>
                </a:solidFill>
                <a:effectLst/>
                <a:latin typeface="Arial" panose="020B0604020202020204" pitchFamily="34" charset="0"/>
                <a:cs typeface="Arial" panose="020B0604020202020204" pitchFamily="34" charset="0"/>
              </a:rPr>
              <a:t>Theodosius I</a:t>
            </a:r>
          </a:p>
          <a:p>
            <a:pPr algn="ctr"/>
            <a:r>
              <a:rPr lang="en-US" sz="2800" b="1" i="0" dirty="0">
                <a:solidFill>
                  <a:srgbClr val="FFFF00"/>
                </a:solidFill>
                <a:effectLst/>
                <a:latin typeface="Arial" panose="020B0604020202020204" pitchFamily="34" charset="0"/>
                <a:cs typeface="Arial" panose="020B0604020202020204" pitchFamily="34" charset="0"/>
              </a:rPr>
              <a:t>379 AD</a:t>
            </a:r>
          </a:p>
          <a:p>
            <a:pPr algn="ctr"/>
            <a:r>
              <a:rPr lang="en-US" sz="2800" b="1" i="0" dirty="0">
                <a:solidFill>
                  <a:srgbClr val="FFFF00"/>
                </a:solidFill>
                <a:effectLst/>
                <a:latin typeface="Arial" panose="020B0604020202020204" pitchFamily="34" charset="0"/>
                <a:cs typeface="Arial" panose="020B0604020202020204" pitchFamily="34" charset="0"/>
              </a:rPr>
              <a:t>Bronze coins</a:t>
            </a:r>
          </a:p>
        </p:txBody>
      </p:sp>
      <p:sp>
        <p:nvSpPr>
          <p:cNvPr id="12" name="TextBox 11">
            <a:extLst>
              <a:ext uri="{FF2B5EF4-FFF2-40B4-BE49-F238E27FC236}">
                <a16:creationId xmlns:a16="http://schemas.microsoft.com/office/drawing/2014/main" id="{ED5179F8-7CB0-95B3-6E95-C928EDA6EFF3}"/>
              </a:ext>
            </a:extLst>
          </p:cNvPr>
          <p:cNvSpPr txBox="1"/>
          <p:nvPr/>
        </p:nvSpPr>
        <p:spPr>
          <a:xfrm>
            <a:off x="2641601" y="6152866"/>
            <a:ext cx="7509924" cy="523220"/>
          </a:xfrm>
          <a:prstGeom prst="rect">
            <a:avLst/>
          </a:prstGeom>
          <a:noFill/>
        </p:spPr>
        <p:txBody>
          <a:bodyPr wrap="square">
            <a:spAutoFit/>
          </a:bodyPr>
          <a:lstStyle/>
          <a:p>
            <a:pPr algn="ctr"/>
            <a:r>
              <a:rPr lang="en-US" sz="2800" b="1" i="0" dirty="0">
                <a:solidFill>
                  <a:srgbClr val="FFFF00"/>
                </a:solidFill>
                <a:effectLst/>
                <a:latin typeface="Arial" panose="020B0604020202020204" pitchFamily="34" charset="0"/>
                <a:cs typeface="Arial" panose="020B0604020202020204" pitchFamily="34" charset="0"/>
              </a:rPr>
              <a:t>Bronze</a:t>
            </a:r>
            <a:r>
              <a:rPr lang="en-US" sz="2800" b="1" dirty="0">
                <a:solidFill>
                  <a:srgbClr val="FFFF00"/>
                </a:solidFill>
                <a:latin typeface="Arial" panose="020B0604020202020204" pitchFamily="34" charset="0"/>
                <a:cs typeface="Arial" panose="020B0604020202020204" pitchFamily="34" charset="0"/>
              </a:rPr>
              <a:t>, </a:t>
            </a:r>
            <a:r>
              <a:rPr lang="en-US" sz="2800" b="1" i="0" dirty="0">
                <a:solidFill>
                  <a:srgbClr val="FFFF00"/>
                </a:solidFill>
                <a:effectLst/>
                <a:latin typeface="Arial" panose="020B0604020202020204" pitchFamily="34" charset="0"/>
                <a:cs typeface="Arial" panose="020B0604020202020204" pitchFamily="34" charset="0"/>
              </a:rPr>
              <a:t>Brass, and Copper alloy statuettes</a:t>
            </a:r>
          </a:p>
        </p:txBody>
      </p:sp>
      <p:pic>
        <p:nvPicPr>
          <p:cNvPr id="13" name="Picture 2" descr="https://s-media-cache-ak0.pinimg.com/236x/9c/f1/95/9cf195ba7b8ff0c66199f05a08c1f1ee.jpg">
            <a:extLst>
              <a:ext uri="{FF2B5EF4-FFF2-40B4-BE49-F238E27FC236}">
                <a16:creationId xmlns:a16="http://schemas.microsoft.com/office/drawing/2014/main" id="{D751C3A9-BE7B-2DF6-542A-B43AFC3F91EB}"/>
              </a:ext>
            </a:extLst>
          </p:cNvPr>
          <p:cNvPicPr>
            <a:picLocks noChangeAspect="1" noChangeArrowheads="1"/>
          </p:cNvPicPr>
          <p:nvPr/>
        </p:nvPicPr>
        <p:blipFill>
          <a:blip r:embed="rId5" cstate="print"/>
          <a:srcRect/>
          <a:stretch>
            <a:fillRect/>
          </a:stretch>
        </p:blipFill>
        <p:spPr bwMode="auto">
          <a:xfrm>
            <a:off x="-4607" y="894065"/>
            <a:ext cx="3906885" cy="3906887"/>
          </a:xfrm>
          <a:prstGeom prst="rect">
            <a:avLst/>
          </a:prstGeom>
          <a:noFill/>
        </p:spPr>
      </p:pic>
      <p:pic>
        <p:nvPicPr>
          <p:cNvPr id="14" name="Picture 4" descr="Image for Ancient Bronze and Copper - Roman Imperial Bronze - AD379-395 VF+ from Littleton Coin Company">
            <a:extLst>
              <a:ext uri="{FF2B5EF4-FFF2-40B4-BE49-F238E27FC236}">
                <a16:creationId xmlns:a16="http://schemas.microsoft.com/office/drawing/2014/main" id="{31C6AB51-6359-7F5F-69DE-F666487D33F1}"/>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8494" y="531628"/>
            <a:ext cx="4578066" cy="457806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E67235E6-EC0F-0E0F-BD8F-BAB98C1AD725}"/>
              </a:ext>
            </a:extLst>
          </p:cNvPr>
          <p:cNvSpPr txBox="1"/>
          <p:nvPr/>
        </p:nvSpPr>
        <p:spPr>
          <a:xfrm>
            <a:off x="585440" y="4800952"/>
            <a:ext cx="2726790" cy="523220"/>
          </a:xfrm>
          <a:prstGeom prst="rect">
            <a:avLst/>
          </a:prstGeom>
          <a:noFill/>
        </p:spPr>
        <p:txBody>
          <a:bodyPr wrap="square">
            <a:spAutoFit/>
          </a:bodyPr>
          <a:lstStyle/>
          <a:p>
            <a:r>
              <a:rPr lang="en-US" sz="2800" b="1" dirty="0">
                <a:solidFill>
                  <a:srgbClr val="FFFF00"/>
                </a:solidFill>
                <a:latin typeface="Arial" panose="020B0604020202020204" pitchFamily="34" charset="0"/>
                <a:cs typeface="Arial" panose="020B0604020202020204" pitchFamily="34" charset="0"/>
              </a:rPr>
              <a:t>Military h</a:t>
            </a:r>
            <a:r>
              <a:rPr lang="en-US" sz="2800" b="1" i="0" dirty="0">
                <a:solidFill>
                  <a:srgbClr val="FFFF00"/>
                </a:solidFill>
                <a:effectLst/>
                <a:latin typeface="Arial" panose="020B0604020202020204" pitchFamily="34" charset="0"/>
                <a:cs typeface="Arial" panose="020B0604020202020204" pitchFamily="34" charset="0"/>
              </a:rPr>
              <a:t>elmet</a:t>
            </a:r>
          </a:p>
        </p:txBody>
      </p:sp>
    </p:spTree>
    <p:extLst>
      <p:ext uri="{BB962C8B-B14F-4D97-AF65-F5344CB8AC3E}">
        <p14:creationId xmlns:p14="http://schemas.microsoft.com/office/powerpoint/2010/main" val="246880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lumMod val="85000"/>
              <a:lumOff val="1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pic>
        <p:nvPicPr>
          <p:cNvPr id="4" name="Picture 3">
            <a:extLst>
              <a:ext uri="{FF2B5EF4-FFF2-40B4-BE49-F238E27FC236}">
                <a16:creationId xmlns:a16="http://schemas.microsoft.com/office/drawing/2014/main" id="{653F7F06-04F0-3295-06F9-112F104FF03A}"/>
              </a:ext>
            </a:extLst>
          </p:cNvPr>
          <p:cNvPicPr>
            <a:picLocks noChangeAspect="1"/>
          </p:cNvPicPr>
          <p:nvPr/>
        </p:nvPicPr>
        <p:blipFill>
          <a:blip r:embed="rId3"/>
          <a:stretch>
            <a:fillRect/>
          </a:stretch>
        </p:blipFill>
        <p:spPr>
          <a:xfrm>
            <a:off x="-2350" y="750558"/>
            <a:ext cx="5600612" cy="5469859"/>
          </a:xfrm>
          <a:prstGeom prst="rect">
            <a:avLst/>
          </a:prstGeom>
        </p:spPr>
      </p:pic>
      <p:pic>
        <p:nvPicPr>
          <p:cNvPr id="11" name="Picture 10">
            <a:extLst>
              <a:ext uri="{FF2B5EF4-FFF2-40B4-BE49-F238E27FC236}">
                <a16:creationId xmlns:a16="http://schemas.microsoft.com/office/drawing/2014/main" id="{5E0480D0-F53D-029F-5F61-82E456F5B5ED}"/>
              </a:ext>
            </a:extLst>
          </p:cNvPr>
          <p:cNvPicPr>
            <a:picLocks noChangeAspect="1"/>
          </p:cNvPicPr>
          <p:nvPr/>
        </p:nvPicPr>
        <p:blipFill>
          <a:blip r:embed="rId4"/>
          <a:stretch>
            <a:fillRect/>
          </a:stretch>
        </p:blipFill>
        <p:spPr>
          <a:xfrm rot="2486716">
            <a:off x="7978593" y="346380"/>
            <a:ext cx="2416668" cy="6168323"/>
          </a:xfrm>
          <a:prstGeom prst="rect">
            <a:avLst/>
          </a:prstGeom>
        </p:spPr>
      </p:pic>
      <p:sp>
        <p:nvSpPr>
          <p:cNvPr id="12" name="TextBox 11">
            <a:extLst>
              <a:ext uri="{FF2B5EF4-FFF2-40B4-BE49-F238E27FC236}">
                <a16:creationId xmlns:a16="http://schemas.microsoft.com/office/drawing/2014/main" id="{23003C31-E7C2-EE77-0DE3-042FEC417C9A}"/>
              </a:ext>
            </a:extLst>
          </p:cNvPr>
          <p:cNvSpPr txBox="1"/>
          <p:nvPr/>
        </p:nvSpPr>
        <p:spPr>
          <a:xfrm>
            <a:off x="2433749" y="6308586"/>
            <a:ext cx="7242268" cy="523220"/>
          </a:xfrm>
          <a:prstGeom prst="rect">
            <a:avLst/>
          </a:prstGeom>
          <a:noFill/>
        </p:spPr>
        <p:txBody>
          <a:bodyPr wrap="square">
            <a:spAutoFit/>
          </a:bodyPr>
          <a:lstStyle/>
          <a:p>
            <a:pPr algn="ctr"/>
            <a:r>
              <a:rPr lang="en-US" sz="2800" b="1" i="0" dirty="0">
                <a:solidFill>
                  <a:srgbClr val="FFFF00"/>
                </a:solidFill>
                <a:effectLst/>
                <a:latin typeface="Arial" panose="020B0604020202020204" pitchFamily="34" charset="0"/>
                <a:cs typeface="Arial" panose="020B0604020202020204" pitchFamily="34" charset="0"/>
              </a:rPr>
              <a:t>Ancient Roman iron helmet and </a:t>
            </a:r>
            <a:r>
              <a:rPr lang="en-US" sz="2800" b="1" dirty="0">
                <a:solidFill>
                  <a:srgbClr val="FFFF00"/>
                </a:solidFill>
                <a:latin typeface="Arial" panose="020B0604020202020204" pitchFamily="34" charset="0"/>
                <a:cs typeface="Arial" panose="020B0604020202020204" pitchFamily="34" charset="0"/>
              </a:rPr>
              <a:t>weapons</a:t>
            </a:r>
            <a:endParaRPr lang="en-US" sz="2800" b="1" i="0" dirty="0">
              <a:solidFill>
                <a:srgbClr val="FFFF00"/>
              </a:solidFill>
              <a:effectLst/>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25</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18:  Iron</a:t>
            </a:r>
          </a:p>
        </p:txBody>
      </p:sp>
    </p:spTree>
    <p:extLst>
      <p:ext uri="{BB962C8B-B14F-4D97-AF65-F5344CB8AC3E}">
        <p14:creationId xmlns:p14="http://schemas.microsoft.com/office/powerpoint/2010/main" val="320639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lumMod val="85000"/>
              <a:lumOff val="1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4" name="TextBox 3">
            <a:extLst>
              <a:ext uri="{FF2B5EF4-FFF2-40B4-BE49-F238E27FC236}">
                <a16:creationId xmlns:a16="http://schemas.microsoft.com/office/drawing/2014/main" id="{5AFDB256-1CB6-FAB8-5919-EB3B20D486C6}"/>
              </a:ext>
            </a:extLst>
          </p:cNvPr>
          <p:cNvSpPr txBox="1"/>
          <p:nvPr/>
        </p:nvSpPr>
        <p:spPr>
          <a:xfrm>
            <a:off x="238704" y="4510491"/>
            <a:ext cx="2971800" cy="1815882"/>
          </a:xfrm>
          <a:prstGeom prst="rect">
            <a:avLst/>
          </a:prstGeom>
          <a:noFill/>
        </p:spPr>
        <p:txBody>
          <a:bodyPr wrap="square">
            <a:spAutoFit/>
          </a:bodyPr>
          <a:lstStyle/>
          <a:p>
            <a:pPr algn="ctr"/>
            <a:r>
              <a:rPr lang="en-US" sz="2800" b="1" i="0" dirty="0">
                <a:solidFill>
                  <a:srgbClr val="FFFF00"/>
                </a:solidFill>
                <a:effectLst/>
                <a:latin typeface="Arial" panose="020B0604020202020204" pitchFamily="34" charset="0"/>
                <a:cs typeface="Arial" panose="020B0604020202020204" pitchFamily="34" charset="0"/>
              </a:rPr>
              <a:t>Ancient Roman Marble</a:t>
            </a:r>
            <a:r>
              <a:rPr lang="en-US" sz="2800" b="1" dirty="0">
                <a:solidFill>
                  <a:srgbClr val="FFFF00"/>
                </a:solidFill>
                <a:latin typeface="Arial" panose="020B0604020202020204" pitchFamily="34" charset="0"/>
                <a:cs typeface="Arial" panose="020B0604020202020204" pitchFamily="34" charset="0"/>
              </a:rPr>
              <a:t> f</a:t>
            </a:r>
            <a:r>
              <a:rPr lang="en-US" sz="2800" b="1" i="0" dirty="0">
                <a:solidFill>
                  <a:srgbClr val="FFFF00"/>
                </a:solidFill>
                <a:effectLst/>
                <a:latin typeface="Arial" panose="020B0604020202020204" pitchFamily="34" charset="0"/>
                <a:cs typeface="Arial" panose="020B0604020202020204" pitchFamily="34" charset="0"/>
              </a:rPr>
              <a:t>looring, pillars and </a:t>
            </a:r>
            <a:r>
              <a:rPr lang="en-US" sz="2800" b="1" dirty="0">
                <a:solidFill>
                  <a:srgbClr val="FFFF00"/>
                </a:solidFill>
                <a:latin typeface="Arial" panose="020B0604020202020204" pitchFamily="34" charset="0"/>
                <a:cs typeface="Arial" panose="020B0604020202020204" pitchFamily="34" charset="0"/>
              </a:rPr>
              <a:t>statues</a:t>
            </a:r>
            <a:endParaRPr lang="en-US" sz="2800" b="1" i="0" dirty="0">
              <a:solidFill>
                <a:srgbClr val="FFFF00"/>
              </a:solidFill>
              <a:effectLst/>
              <a:latin typeface="Arial" panose="020B0604020202020204" pitchFamily="34" charset="0"/>
              <a:cs typeface="Arial" panose="020B0604020202020204" pitchFamily="34" charset="0"/>
            </a:endParaRPr>
          </a:p>
        </p:txBody>
      </p:sp>
      <p:pic>
        <p:nvPicPr>
          <p:cNvPr id="11" name="Picture 4" descr="The History of Marble Stone And Why It's so Popular For Countertops">
            <a:extLst>
              <a:ext uri="{FF2B5EF4-FFF2-40B4-BE49-F238E27FC236}">
                <a16:creationId xmlns:a16="http://schemas.microsoft.com/office/drawing/2014/main" id="{129E709B-D0EF-C228-0390-80DE188B2F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4908" y="3429001"/>
            <a:ext cx="6311375" cy="34194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Marble floor at the Ancient Roman theatre in Lyon | Ancient art, Roman  mosaic, Ancient romans">
            <a:extLst>
              <a:ext uri="{FF2B5EF4-FFF2-40B4-BE49-F238E27FC236}">
                <a16:creationId xmlns:a16="http://schemas.microsoft.com/office/drawing/2014/main" id="{D2B78C3A-F63E-6339-8A31-AC1F7C12C1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3" y="531627"/>
            <a:ext cx="4439649" cy="33297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15432108-97F9-AEDE-B26F-3D23E9EB8B3F}"/>
              </a:ext>
            </a:extLst>
          </p:cNvPr>
          <p:cNvPicPr>
            <a:picLocks noChangeAspect="1"/>
          </p:cNvPicPr>
          <p:nvPr/>
        </p:nvPicPr>
        <p:blipFill>
          <a:blip r:embed="rId5"/>
          <a:stretch>
            <a:fillRect/>
          </a:stretch>
        </p:blipFill>
        <p:spPr>
          <a:xfrm>
            <a:off x="9763734" y="683605"/>
            <a:ext cx="2417125" cy="6033725"/>
          </a:xfrm>
          <a:prstGeom prst="rect">
            <a:avLst/>
          </a:prstGeom>
        </p:spPr>
      </p:pic>
      <p:sp>
        <p:nvSpPr>
          <p:cNvPr id="14" name="TextBox 13">
            <a:extLst>
              <a:ext uri="{FF2B5EF4-FFF2-40B4-BE49-F238E27FC236}">
                <a16:creationId xmlns:a16="http://schemas.microsoft.com/office/drawing/2014/main" id="{1563598C-EFAA-28D2-68AE-080F5351EC3E}"/>
              </a:ext>
            </a:extLst>
          </p:cNvPr>
          <p:cNvSpPr txBox="1"/>
          <p:nvPr/>
        </p:nvSpPr>
        <p:spPr>
          <a:xfrm>
            <a:off x="7703763" y="750559"/>
            <a:ext cx="2145720" cy="1569660"/>
          </a:xfrm>
          <a:prstGeom prst="rect">
            <a:avLst/>
          </a:prstGeom>
          <a:noFill/>
        </p:spPr>
        <p:txBody>
          <a:bodyPr wrap="square">
            <a:spAutoFit/>
          </a:bodyPr>
          <a:lstStyle/>
          <a:p>
            <a:pPr algn="ctr"/>
            <a:r>
              <a:rPr lang="en-US" sz="2400" b="1" i="0" dirty="0">
                <a:solidFill>
                  <a:srgbClr val="FFFF00"/>
                </a:solidFill>
                <a:effectLst/>
                <a:latin typeface="Arial" panose="020B0604020202020204" pitchFamily="34" charset="0"/>
                <a:cs typeface="Arial" panose="020B0604020202020204" pitchFamily="34" charset="0"/>
              </a:rPr>
              <a:t>Livia Drusilla</a:t>
            </a:r>
          </a:p>
          <a:p>
            <a:pPr algn="ctr"/>
            <a:r>
              <a:rPr lang="en-US" sz="2400" b="1" dirty="0">
                <a:solidFill>
                  <a:srgbClr val="FFFF00"/>
                </a:solidFill>
                <a:latin typeface="Arial" panose="020B0604020202020204" pitchFamily="34" charset="0"/>
                <a:cs typeface="Arial" panose="020B0604020202020204" pitchFamily="34" charset="0"/>
              </a:rPr>
              <a:t>Wife of</a:t>
            </a:r>
          </a:p>
          <a:p>
            <a:pPr algn="ctr"/>
            <a:r>
              <a:rPr lang="en-US" sz="2400" b="1" dirty="0">
                <a:solidFill>
                  <a:srgbClr val="FFFF00"/>
                </a:solidFill>
                <a:latin typeface="Arial" panose="020B0604020202020204" pitchFamily="34" charset="0"/>
                <a:cs typeface="Arial" panose="020B0604020202020204" pitchFamily="34" charset="0"/>
              </a:rPr>
              <a:t>Augustus</a:t>
            </a:r>
          </a:p>
          <a:p>
            <a:pPr algn="ctr"/>
            <a:r>
              <a:rPr lang="en-US" sz="2400" b="1" dirty="0">
                <a:solidFill>
                  <a:srgbClr val="FFFF00"/>
                </a:solidFill>
                <a:latin typeface="Arial" panose="020B0604020202020204" pitchFamily="34" charset="0"/>
                <a:cs typeface="Arial" panose="020B0604020202020204" pitchFamily="34" charset="0"/>
              </a:rPr>
              <a:t>Caesar</a:t>
            </a:r>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26</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18:  Marble</a:t>
            </a:r>
          </a:p>
        </p:txBody>
      </p:sp>
    </p:spTree>
    <p:extLst>
      <p:ext uri="{BB962C8B-B14F-4D97-AF65-F5344CB8AC3E}">
        <p14:creationId xmlns:p14="http://schemas.microsoft.com/office/powerpoint/2010/main" val="269891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lumMod val="85000"/>
              <a:lumOff val="1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pic>
        <p:nvPicPr>
          <p:cNvPr id="1026" name="Picture 2">
            <a:extLst>
              <a:ext uri="{FF2B5EF4-FFF2-40B4-BE49-F238E27FC236}">
                <a16:creationId xmlns:a16="http://schemas.microsoft.com/office/drawing/2014/main" id="{6D1CD4AF-6DB0-297B-B1CB-FBE4ADFDC0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883" y="295275"/>
            <a:ext cx="9144000" cy="656272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27</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18:  Cinnamon</a:t>
            </a:r>
          </a:p>
        </p:txBody>
      </p:sp>
    </p:spTree>
    <p:extLst>
      <p:ext uri="{BB962C8B-B14F-4D97-AF65-F5344CB8AC3E}">
        <p14:creationId xmlns:p14="http://schemas.microsoft.com/office/powerpoint/2010/main" val="3518025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lumMod val="85000"/>
              <a:lumOff val="1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pic>
        <p:nvPicPr>
          <p:cNvPr id="4" name="Picture 13" descr="http://cdn.sheknows.com/articles/2010/12/variety-of-spices.jpg">
            <a:extLst>
              <a:ext uri="{FF2B5EF4-FFF2-40B4-BE49-F238E27FC236}">
                <a16:creationId xmlns:a16="http://schemas.microsoft.com/office/drawing/2014/main" id="{7A005020-9620-790A-F1F8-E83859B53439}"/>
              </a:ext>
            </a:extLst>
          </p:cNvPr>
          <p:cNvPicPr>
            <a:picLocks noChangeAspect="1" noChangeArrowheads="1"/>
          </p:cNvPicPr>
          <p:nvPr/>
        </p:nvPicPr>
        <p:blipFill>
          <a:blip r:embed="rId3" cstate="print"/>
          <a:srcRect/>
          <a:stretch>
            <a:fillRect/>
          </a:stretch>
        </p:blipFill>
        <p:spPr bwMode="auto">
          <a:xfrm>
            <a:off x="1205766" y="448183"/>
            <a:ext cx="9698235" cy="6406474"/>
          </a:xfrm>
          <a:prstGeom prst="rect">
            <a:avLst/>
          </a:prstGeom>
          <a:noFill/>
          <a:ln w="9525">
            <a:noFill/>
            <a:miter lim="800000"/>
            <a:headEnd/>
            <a:tailEnd/>
          </a:ln>
        </p:spPr>
      </p:pic>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28</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18:  Spices, Incense</a:t>
            </a:r>
          </a:p>
        </p:txBody>
      </p:sp>
    </p:spTree>
    <p:extLst>
      <p:ext uri="{BB962C8B-B14F-4D97-AF65-F5344CB8AC3E}">
        <p14:creationId xmlns:p14="http://schemas.microsoft.com/office/powerpoint/2010/main" val="86833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lumMod val="85000"/>
              <a:lumOff val="1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4" name="TextBox 3">
            <a:extLst>
              <a:ext uri="{FF2B5EF4-FFF2-40B4-BE49-F238E27FC236}">
                <a16:creationId xmlns:a16="http://schemas.microsoft.com/office/drawing/2014/main" id="{57F52F50-C789-B41E-6D8B-2B7DDEB3976A}"/>
              </a:ext>
            </a:extLst>
          </p:cNvPr>
          <p:cNvSpPr txBox="1"/>
          <p:nvPr/>
        </p:nvSpPr>
        <p:spPr>
          <a:xfrm>
            <a:off x="223949" y="6338695"/>
            <a:ext cx="11661868" cy="461665"/>
          </a:xfrm>
          <a:prstGeom prst="rect">
            <a:avLst/>
          </a:prstGeom>
          <a:noFill/>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S</a:t>
            </a:r>
            <a:r>
              <a:rPr lang="en-US" sz="2400" b="1" i="0" dirty="0">
                <a:solidFill>
                  <a:srgbClr val="FFFF00"/>
                </a:solidFill>
                <a:effectLst/>
                <a:latin typeface="Arial" panose="020B0604020202020204" pitchFamily="34" charset="0"/>
                <a:cs typeface="Arial" panose="020B0604020202020204" pitchFamily="34" charset="0"/>
              </a:rPr>
              <a:t>ap-like substance (resin) from bark of certain trees;   oil, perfumes, ointments</a:t>
            </a:r>
          </a:p>
        </p:txBody>
      </p:sp>
      <p:pic>
        <p:nvPicPr>
          <p:cNvPr id="2052" name="Picture 4">
            <a:extLst>
              <a:ext uri="{FF2B5EF4-FFF2-40B4-BE49-F238E27FC236}">
                <a16:creationId xmlns:a16="http://schemas.microsoft.com/office/drawing/2014/main" id="{9E4CE89D-8DD6-18B0-2A29-BE04003C4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00" y="534658"/>
            <a:ext cx="12210300" cy="574639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29</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18:  Myrrh</a:t>
            </a:r>
          </a:p>
        </p:txBody>
      </p:sp>
    </p:spTree>
    <p:extLst>
      <p:ext uri="{BB962C8B-B14F-4D97-AF65-F5344CB8AC3E}">
        <p14:creationId xmlns:p14="http://schemas.microsoft.com/office/powerpoint/2010/main" val="46511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18 - Overview</a:t>
            </a:r>
          </a:p>
        </p:txBody>
      </p:sp>
      <p:sp>
        <p:nvSpPr>
          <p:cNvPr id="4" name="TextBox 3">
            <a:extLst>
              <a:ext uri="{FF2B5EF4-FFF2-40B4-BE49-F238E27FC236}">
                <a16:creationId xmlns:a16="http://schemas.microsoft.com/office/drawing/2014/main" id="{65D5F356-630C-EA80-CAEE-5DCE279CBAFF}"/>
              </a:ext>
            </a:extLst>
          </p:cNvPr>
          <p:cNvSpPr txBox="1"/>
          <p:nvPr/>
        </p:nvSpPr>
        <p:spPr>
          <a:xfrm>
            <a:off x="2764189" y="622481"/>
            <a:ext cx="6581389" cy="4401205"/>
          </a:xfrm>
          <a:prstGeom prst="rect">
            <a:avLst/>
          </a:prstGeom>
          <a:noFill/>
        </p:spPr>
        <p:txBody>
          <a:bodyPr wrap="square" rtlCol="0">
            <a:spAutoFit/>
          </a:bodyPr>
          <a:lstStyle/>
          <a:p>
            <a:pPr algn="ctr"/>
            <a:r>
              <a:rPr lang="en-US" sz="2800" b="1" u="sng" dirty="0">
                <a:latin typeface="Arial" panose="020B0604020202020204" pitchFamily="34" charset="0"/>
                <a:cs typeface="Arial" panose="020B0604020202020204" pitchFamily="34" charset="0"/>
              </a:rPr>
              <a:t>Responses to Villains’ Judgment</a:t>
            </a:r>
          </a:p>
          <a:p>
            <a:pPr algn="just"/>
            <a:endParaRPr lang="en-US" sz="2800" b="1" dirty="0">
              <a:latin typeface="Arial" panose="020B0604020202020204" pitchFamily="34" charset="0"/>
              <a:cs typeface="Arial" panose="020B0604020202020204" pitchFamily="34" charset="0"/>
            </a:endParaRPr>
          </a:p>
          <a:p>
            <a:pPr lvl="1" algn="just"/>
            <a:r>
              <a:rPr lang="en-US" sz="2800" b="1" dirty="0">
                <a:solidFill>
                  <a:srgbClr val="C00000"/>
                </a:solidFill>
                <a:latin typeface="Arial" panose="020B0604020202020204" pitchFamily="34" charset="0"/>
                <a:cs typeface="Arial" panose="020B0604020202020204" pitchFamily="34" charset="0"/>
              </a:rPr>
              <a:t>1.  Rev 18:1-14</a:t>
            </a:r>
            <a:endParaRPr lang="en-US" sz="2800" b="1" dirty="0">
              <a:latin typeface="Arial" panose="020B0604020202020204" pitchFamily="34" charset="0"/>
              <a:cs typeface="Arial" panose="020B0604020202020204" pitchFamily="34" charset="0"/>
            </a:endParaRPr>
          </a:p>
          <a:p>
            <a:pPr marL="1371600" lvl="2" indent="-457200" algn="just">
              <a:buFont typeface="Arial" panose="020B0604020202020204" pitchFamily="34" charset="0"/>
              <a:buChar char="•"/>
            </a:pPr>
            <a:r>
              <a:rPr lang="en-US" sz="2800" b="1" dirty="0">
                <a:latin typeface="Arial" panose="020B0604020202020204" pitchFamily="34" charset="0"/>
                <a:cs typeface="Arial" panose="020B0604020202020204" pitchFamily="34" charset="0"/>
              </a:rPr>
              <a:t>God’s response</a:t>
            </a:r>
          </a:p>
          <a:p>
            <a:pPr marL="971550" lvl="1" indent="-514350" algn="just">
              <a:buFont typeface="+mj-lt"/>
              <a:buAutoNum type="arabicPeriod"/>
            </a:pPr>
            <a:endParaRPr lang="en-US" sz="2800" b="1" dirty="0">
              <a:latin typeface="Arial" panose="020B0604020202020204" pitchFamily="34" charset="0"/>
              <a:cs typeface="Arial" panose="020B0604020202020204" pitchFamily="34" charset="0"/>
            </a:endParaRPr>
          </a:p>
          <a:p>
            <a:pPr lvl="1" algn="just"/>
            <a:r>
              <a:rPr lang="en-US" sz="2800" b="1" dirty="0">
                <a:solidFill>
                  <a:srgbClr val="C00000"/>
                </a:solidFill>
                <a:latin typeface="Arial" panose="020B0604020202020204" pitchFamily="34" charset="0"/>
                <a:cs typeface="Arial" panose="020B0604020202020204" pitchFamily="34" charset="0"/>
              </a:rPr>
              <a:t>2.  Rev 18:15-19</a:t>
            </a:r>
            <a:endParaRPr lang="en-US" sz="2800" b="1" dirty="0">
              <a:latin typeface="Arial" panose="020B0604020202020204" pitchFamily="34" charset="0"/>
              <a:cs typeface="Arial" panose="020B0604020202020204" pitchFamily="34" charset="0"/>
            </a:endParaRPr>
          </a:p>
          <a:p>
            <a:pPr marL="1428750" lvl="2" indent="-514350" algn="just">
              <a:buFont typeface="Arial" panose="020B0604020202020204" pitchFamily="34" charset="0"/>
              <a:buChar char="•"/>
            </a:pPr>
            <a:r>
              <a:rPr lang="en-US" sz="2800" b="1" dirty="0">
                <a:latin typeface="Arial" panose="020B0604020202020204" pitchFamily="34" charset="0"/>
                <a:cs typeface="Arial" panose="020B0604020202020204" pitchFamily="34" charset="0"/>
              </a:rPr>
              <a:t>World’s merchant’s response</a:t>
            </a:r>
          </a:p>
          <a:p>
            <a:pPr marL="971550" lvl="1" indent="-514350" algn="just">
              <a:buFont typeface="Arial" panose="020B0604020202020204" pitchFamily="34" charset="0"/>
              <a:buChar char="•"/>
            </a:pPr>
            <a:endParaRPr lang="en-US" sz="2800" b="1" dirty="0">
              <a:solidFill>
                <a:srgbClr val="C00000"/>
              </a:solidFill>
              <a:latin typeface="Arial" panose="020B0604020202020204" pitchFamily="34" charset="0"/>
              <a:cs typeface="Arial" panose="020B0604020202020204" pitchFamily="34" charset="0"/>
            </a:endParaRPr>
          </a:p>
          <a:p>
            <a:pPr lvl="1" algn="just"/>
            <a:r>
              <a:rPr lang="en-US" sz="2800" b="1" dirty="0">
                <a:solidFill>
                  <a:srgbClr val="C00000"/>
                </a:solidFill>
                <a:latin typeface="Arial" panose="020B0604020202020204" pitchFamily="34" charset="0"/>
                <a:cs typeface="Arial" panose="020B0604020202020204" pitchFamily="34" charset="0"/>
              </a:rPr>
              <a:t>3.  Rev 18:20-24</a:t>
            </a:r>
            <a:endParaRPr lang="en-US" sz="2800" b="1" dirty="0">
              <a:latin typeface="Arial" panose="020B0604020202020204" pitchFamily="34" charset="0"/>
              <a:cs typeface="Arial" panose="020B0604020202020204" pitchFamily="34" charset="0"/>
            </a:endParaRPr>
          </a:p>
          <a:p>
            <a:pPr marL="1428750" lvl="2" indent="-514350" algn="just">
              <a:buFont typeface="Arial" panose="020B0604020202020204" pitchFamily="34" charset="0"/>
              <a:buChar char="•"/>
            </a:pPr>
            <a:r>
              <a:rPr lang="en-US" sz="2800" b="1" dirty="0">
                <a:latin typeface="Arial" panose="020B0604020202020204" pitchFamily="34" charset="0"/>
                <a:cs typeface="Arial" panose="020B0604020202020204" pitchFamily="34" charset="0"/>
              </a:rPr>
              <a:t>Heaven’s response</a:t>
            </a:r>
            <a:endParaRPr lang="en-US" sz="2800" b="1" dirty="0">
              <a:solidFill>
                <a:srgbClr val="C00000"/>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60C40A74-2B48-63B5-F811-C366A04F7A7E}"/>
              </a:ext>
            </a:extLst>
          </p:cNvPr>
          <p:cNvGrpSpPr/>
          <p:nvPr/>
        </p:nvGrpSpPr>
        <p:grpSpPr>
          <a:xfrm>
            <a:off x="257992" y="2423825"/>
            <a:ext cx="9169819" cy="1607578"/>
            <a:chOff x="257992" y="2423825"/>
            <a:chExt cx="9169819" cy="1607578"/>
          </a:xfrm>
        </p:grpSpPr>
        <p:sp>
          <p:nvSpPr>
            <p:cNvPr id="9" name="TextBox 8">
              <a:extLst>
                <a:ext uri="{FF2B5EF4-FFF2-40B4-BE49-F238E27FC236}">
                  <a16:creationId xmlns:a16="http://schemas.microsoft.com/office/drawing/2014/main" id="{A2B1E60F-B3F1-E2B0-3C13-B6A1E727FA7F}"/>
                </a:ext>
              </a:extLst>
            </p:cNvPr>
            <p:cNvSpPr txBox="1"/>
            <p:nvPr/>
          </p:nvSpPr>
          <p:spPr>
            <a:xfrm>
              <a:off x="257992" y="2423825"/>
              <a:ext cx="2773089" cy="1607578"/>
            </a:xfrm>
            <a:prstGeom prst="rect">
              <a:avLst/>
            </a:prstGeom>
            <a:noFill/>
          </p:spPr>
          <p:txBody>
            <a:bodyPr wrap="square" rtlCol="0">
              <a:spAutoFit/>
            </a:bodyPr>
            <a:lstStyle/>
            <a:p>
              <a:pPr algn="ctr"/>
              <a:r>
                <a:rPr lang="en-US" sz="2400" b="1" dirty="0">
                  <a:solidFill>
                    <a:srgbClr val="0070C0"/>
                  </a:solidFill>
                  <a:latin typeface="Arial" panose="020B0604020202020204" pitchFamily="34" charset="0"/>
                  <a:cs typeface="Arial" panose="020B0604020202020204" pitchFamily="34" charset="0"/>
                </a:rPr>
                <a:t>Chapter 16 (Armageddon) was not the end of the world!</a:t>
              </a:r>
            </a:p>
          </p:txBody>
        </p:sp>
        <p:sp>
          <p:nvSpPr>
            <p:cNvPr id="5" name="Rectangle: Rounded Corners 4">
              <a:extLst>
                <a:ext uri="{FF2B5EF4-FFF2-40B4-BE49-F238E27FC236}">
                  <a16:creationId xmlns:a16="http://schemas.microsoft.com/office/drawing/2014/main" id="{189FFA8A-F153-5EC4-2ED8-6E26EC6484C3}"/>
                </a:ext>
              </a:extLst>
            </p:cNvPr>
            <p:cNvSpPr/>
            <p:nvPr/>
          </p:nvSpPr>
          <p:spPr>
            <a:xfrm>
              <a:off x="3113314" y="2667000"/>
              <a:ext cx="6314497" cy="1121229"/>
            </a:xfrm>
            <a:prstGeom prst="round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4588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lumMod val="85000"/>
              <a:lumOff val="1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1" name="Rectangle 9">
            <a:extLst>
              <a:ext uri="{FF2B5EF4-FFF2-40B4-BE49-F238E27FC236}">
                <a16:creationId xmlns:a16="http://schemas.microsoft.com/office/drawing/2014/main" id="{F5B831A5-C8F1-DF8C-50E8-60140AF1B89B}"/>
              </a:ext>
            </a:extLst>
          </p:cNvPr>
          <p:cNvSpPr>
            <a:spLocks noChangeArrowheads="1"/>
          </p:cNvSpPr>
          <p:nvPr/>
        </p:nvSpPr>
        <p:spPr bwMode="auto">
          <a:xfrm>
            <a:off x="1680751" y="6322527"/>
            <a:ext cx="8748265" cy="523220"/>
          </a:xfrm>
          <a:prstGeom prst="rect">
            <a:avLst/>
          </a:prstGeom>
          <a:noFill/>
          <a:ln w="9525">
            <a:noFill/>
            <a:miter lim="800000"/>
            <a:headEnd/>
            <a:tailEnd/>
          </a:ln>
        </p:spPr>
        <p:txBody>
          <a:bodyPr wrap="square">
            <a:spAutoFit/>
          </a:bodyPr>
          <a:lstStyle/>
          <a:p>
            <a:pPr algn="ctr"/>
            <a:r>
              <a:rPr lang="en-US" sz="2800" b="1" dirty="0">
                <a:solidFill>
                  <a:srgbClr val="FFFF00"/>
                </a:solidFill>
                <a:latin typeface="Arial" panose="020B0604020202020204" pitchFamily="34" charset="0"/>
                <a:cs typeface="Arial" panose="020B0604020202020204" pitchFamily="34" charset="0"/>
              </a:rPr>
              <a:t>Boswelia Sacra tree in Southern Saudi Arabia</a:t>
            </a:r>
          </a:p>
        </p:txBody>
      </p:sp>
      <p:pic>
        <p:nvPicPr>
          <p:cNvPr id="3074" name="Picture 2">
            <a:extLst>
              <a:ext uri="{FF2B5EF4-FFF2-40B4-BE49-F238E27FC236}">
                <a16:creationId xmlns:a16="http://schemas.microsoft.com/office/drawing/2014/main" id="{102E6E92-670A-30C0-8806-2A3A8960AA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442" y="533171"/>
            <a:ext cx="10626883" cy="584478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30</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18:  Frankincense</a:t>
            </a:r>
          </a:p>
        </p:txBody>
      </p:sp>
    </p:spTree>
    <p:extLst>
      <p:ext uri="{BB962C8B-B14F-4D97-AF65-F5344CB8AC3E}">
        <p14:creationId xmlns:p14="http://schemas.microsoft.com/office/powerpoint/2010/main" val="341186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lumMod val="85000"/>
              <a:lumOff val="1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pic>
        <p:nvPicPr>
          <p:cNvPr id="4098" name="Picture 2">
            <a:extLst>
              <a:ext uri="{FF2B5EF4-FFF2-40B4-BE49-F238E27FC236}">
                <a16:creationId xmlns:a16="http://schemas.microsoft.com/office/drawing/2014/main" id="{F99933D2-7A10-DD6B-EA9C-AF8B50A8C8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995" y="398998"/>
            <a:ext cx="10415776" cy="645900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31</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18:  Wine</a:t>
            </a:r>
          </a:p>
        </p:txBody>
      </p:sp>
    </p:spTree>
    <p:extLst>
      <p:ext uri="{BB962C8B-B14F-4D97-AF65-F5344CB8AC3E}">
        <p14:creationId xmlns:p14="http://schemas.microsoft.com/office/powerpoint/2010/main" val="168608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lumMod val="85000"/>
              <a:lumOff val="1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pic>
        <p:nvPicPr>
          <p:cNvPr id="4" name="Picture 2" descr="Adorable Ancient 1st Cent. AD Roman Bronze Oil Lamp with Goddess Head -  Sina's Antiques and Fine Arts">
            <a:extLst>
              <a:ext uri="{FF2B5EF4-FFF2-40B4-BE49-F238E27FC236}">
                <a16:creationId xmlns:a16="http://schemas.microsoft.com/office/drawing/2014/main" id="{74892D5A-AB52-8F10-175F-A60A2DE5041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032921" y="581951"/>
            <a:ext cx="6043924" cy="579911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9">
            <a:extLst>
              <a:ext uri="{FF2B5EF4-FFF2-40B4-BE49-F238E27FC236}">
                <a16:creationId xmlns:a16="http://schemas.microsoft.com/office/drawing/2014/main" id="{128C88D2-43A1-7F2A-4D79-CC6D80D79331}"/>
              </a:ext>
            </a:extLst>
          </p:cNvPr>
          <p:cNvSpPr>
            <a:spLocks noChangeArrowheads="1"/>
          </p:cNvSpPr>
          <p:nvPr/>
        </p:nvSpPr>
        <p:spPr bwMode="auto">
          <a:xfrm>
            <a:off x="5544" y="6381065"/>
            <a:ext cx="12198947" cy="492443"/>
          </a:xfrm>
          <a:prstGeom prst="rect">
            <a:avLst/>
          </a:prstGeom>
          <a:solidFill>
            <a:schemeClr val="tx1">
              <a:lumMod val="85000"/>
              <a:lumOff val="15000"/>
            </a:schemeClr>
          </a:solidFill>
          <a:ln w="9525">
            <a:noFill/>
            <a:miter lim="800000"/>
            <a:headEnd/>
            <a:tailEnd/>
          </a:ln>
        </p:spPr>
        <p:txBody>
          <a:bodyPr wrap="square">
            <a:spAutoFit/>
          </a:bodyPr>
          <a:lstStyle/>
          <a:p>
            <a:pPr algn="ctr"/>
            <a:r>
              <a:rPr lang="en-US" sz="2600" b="1" dirty="0">
                <a:solidFill>
                  <a:srgbClr val="FFFF00"/>
                </a:solidFill>
                <a:latin typeface="Arial" panose="020B0604020202020204" pitchFamily="34" charset="0"/>
                <a:cs typeface="Arial" panose="020B0604020202020204" pitchFamily="34" charset="0"/>
              </a:rPr>
              <a:t>1</a:t>
            </a:r>
            <a:r>
              <a:rPr lang="en-US" sz="2600" b="1" baseline="30000" dirty="0">
                <a:solidFill>
                  <a:srgbClr val="FFFF00"/>
                </a:solidFill>
                <a:latin typeface="Arial" panose="020B0604020202020204" pitchFamily="34" charset="0"/>
                <a:cs typeface="Arial" panose="020B0604020202020204" pitchFamily="34" charset="0"/>
              </a:rPr>
              <a:t>st</a:t>
            </a:r>
            <a:r>
              <a:rPr lang="en-US" sz="2600" b="1" dirty="0">
                <a:solidFill>
                  <a:srgbClr val="FFFF00"/>
                </a:solidFill>
                <a:latin typeface="Arial" panose="020B0604020202020204" pitchFamily="34" charset="0"/>
                <a:cs typeface="Arial" panose="020B0604020202020204" pitchFamily="34" charset="0"/>
              </a:rPr>
              <a:t> century Roman bronze oil lap with Goddess head</a:t>
            </a:r>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32</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18:  Olive Oil</a:t>
            </a:r>
          </a:p>
        </p:txBody>
      </p:sp>
    </p:spTree>
    <p:extLst>
      <p:ext uri="{BB962C8B-B14F-4D97-AF65-F5344CB8AC3E}">
        <p14:creationId xmlns:p14="http://schemas.microsoft.com/office/powerpoint/2010/main" val="278342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lumMod val="85000"/>
              <a:lumOff val="1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pic>
        <p:nvPicPr>
          <p:cNvPr id="4" name="Picture 3" descr="http://p193030.mittwaldserver.info/shop/mediafiles/Bilder/grob-oder-feinstes-mehl-aus-biogetreide-mit-den-getreidemuehlen-von-agrisan.jpg">
            <a:extLst>
              <a:ext uri="{FF2B5EF4-FFF2-40B4-BE49-F238E27FC236}">
                <a16:creationId xmlns:a16="http://schemas.microsoft.com/office/drawing/2014/main" id="{2B93A980-D260-E52E-9C1B-DFFD7838118C}"/>
              </a:ext>
            </a:extLst>
          </p:cNvPr>
          <p:cNvPicPr>
            <a:picLocks noChangeAspect="1" noChangeArrowheads="1"/>
          </p:cNvPicPr>
          <p:nvPr/>
        </p:nvPicPr>
        <p:blipFill>
          <a:blip r:embed="rId3" cstate="print"/>
          <a:srcRect/>
          <a:stretch>
            <a:fillRect/>
          </a:stretch>
        </p:blipFill>
        <p:spPr bwMode="auto">
          <a:xfrm>
            <a:off x="718072" y="422764"/>
            <a:ext cx="10673623" cy="6435235"/>
          </a:xfrm>
          <a:prstGeom prst="rect">
            <a:avLst/>
          </a:prstGeom>
          <a:noFill/>
          <a:ln w="9525">
            <a:noFill/>
            <a:miter lim="800000"/>
            <a:headEnd/>
            <a:tailEnd/>
          </a:ln>
        </p:spPr>
      </p:pic>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33</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18:  Finest Flour</a:t>
            </a:r>
          </a:p>
        </p:txBody>
      </p:sp>
    </p:spTree>
    <p:extLst>
      <p:ext uri="{BB962C8B-B14F-4D97-AF65-F5344CB8AC3E}">
        <p14:creationId xmlns:p14="http://schemas.microsoft.com/office/powerpoint/2010/main" val="265218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lumMod val="85000"/>
              <a:lumOff val="1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pic>
        <p:nvPicPr>
          <p:cNvPr id="4" name="Picture 10" descr="http://d1vmp8zzttzftq.cloudfront.net/wp-content/uploads/2012/01/the-ruins-of-the-ancient-roman-city-of-dougga-in-tunisia-and-wheat-field-1600x1221.jpg">
            <a:extLst>
              <a:ext uri="{FF2B5EF4-FFF2-40B4-BE49-F238E27FC236}">
                <a16:creationId xmlns:a16="http://schemas.microsoft.com/office/drawing/2014/main" id="{E5FD13A6-7420-E9FC-30D3-79B4CC2B9689}"/>
              </a:ext>
            </a:extLst>
          </p:cNvPr>
          <p:cNvPicPr>
            <a:picLocks noChangeAspect="1" noChangeArrowheads="1"/>
          </p:cNvPicPr>
          <p:nvPr/>
        </p:nvPicPr>
        <p:blipFill>
          <a:blip r:embed="rId3" cstate="print"/>
          <a:srcRect/>
          <a:stretch>
            <a:fillRect/>
          </a:stretch>
        </p:blipFill>
        <p:spPr bwMode="auto">
          <a:xfrm>
            <a:off x="480948" y="464329"/>
            <a:ext cx="11147871" cy="6385918"/>
          </a:xfrm>
          <a:prstGeom prst="rect">
            <a:avLst/>
          </a:prstGeom>
          <a:noFill/>
          <a:ln w="9525">
            <a:noFill/>
            <a:miter lim="800000"/>
            <a:headEnd/>
            <a:tailEnd/>
          </a:ln>
        </p:spPr>
      </p:pic>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34</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18:  Grain Wheat</a:t>
            </a:r>
          </a:p>
        </p:txBody>
      </p:sp>
    </p:spTree>
    <p:extLst>
      <p:ext uri="{BB962C8B-B14F-4D97-AF65-F5344CB8AC3E}">
        <p14:creationId xmlns:p14="http://schemas.microsoft.com/office/powerpoint/2010/main" val="232245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lumMod val="85000"/>
              <a:lumOff val="1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35</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18:  Domesticated Animals</a:t>
            </a:r>
          </a:p>
        </p:txBody>
      </p:sp>
      <p:pic>
        <p:nvPicPr>
          <p:cNvPr id="4" name="Picture 2" descr="Image result for roman empire trade beasts">
            <a:extLst>
              <a:ext uri="{FF2B5EF4-FFF2-40B4-BE49-F238E27FC236}">
                <a16:creationId xmlns:a16="http://schemas.microsoft.com/office/drawing/2014/main" id="{876C8758-F00D-BC93-CCBF-5782FF228166}"/>
              </a:ext>
            </a:extLst>
          </p:cNvPr>
          <p:cNvPicPr>
            <a:picLocks noChangeAspect="1" noChangeArrowheads="1"/>
          </p:cNvPicPr>
          <p:nvPr/>
        </p:nvPicPr>
        <p:blipFill>
          <a:blip r:embed="rId4" cstate="print"/>
          <a:srcRect/>
          <a:stretch>
            <a:fillRect/>
          </a:stretch>
        </p:blipFill>
        <p:spPr bwMode="auto">
          <a:xfrm>
            <a:off x="513839" y="552497"/>
            <a:ext cx="11082088" cy="5710094"/>
          </a:xfrm>
          <a:prstGeom prst="rect">
            <a:avLst/>
          </a:prstGeom>
          <a:noFill/>
        </p:spPr>
      </p:pic>
      <p:sp>
        <p:nvSpPr>
          <p:cNvPr id="11" name="Rectangle 9">
            <a:extLst>
              <a:ext uri="{FF2B5EF4-FFF2-40B4-BE49-F238E27FC236}">
                <a16:creationId xmlns:a16="http://schemas.microsoft.com/office/drawing/2014/main" id="{3480EF10-D23D-FD6D-19FB-DBD9088F319D}"/>
              </a:ext>
            </a:extLst>
          </p:cNvPr>
          <p:cNvSpPr>
            <a:spLocks noChangeArrowheads="1"/>
          </p:cNvSpPr>
          <p:nvPr/>
        </p:nvSpPr>
        <p:spPr bwMode="auto">
          <a:xfrm>
            <a:off x="1497814" y="6333297"/>
            <a:ext cx="9114138" cy="492443"/>
          </a:xfrm>
          <a:prstGeom prst="rect">
            <a:avLst/>
          </a:prstGeom>
          <a:noFill/>
          <a:ln w="9525">
            <a:noFill/>
            <a:miter lim="800000"/>
            <a:headEnd/>
            <a:tailEnd/>
          </a:ln>
        </p:spPr>
        <p:txBody>
          <a:bodyPr wrap="square">
            <a:spAutoFit/>
          </a:bodyPr>
          <a:lstStyle/>
          <a:p>
            <a:pPr algn="ctr"/>
            <a:r>
              <a:rPr lang="en-US" sz="2600" b="1" dirty="0">
                <a:solidFill>
                  <a:srgbClr val="FFFF00"/>
                </a:solidFill>
                <a:latin typeface="Arial" panose="020B0604020202020204" pitchFamily="34" charset="0"/>
                <a:cs typeface="Arial" panose="020B0604020202020204" pitchFamily="34" charset="0"/>
              </a:rPr>
              <a:t>Cattle, domesticated animals, beasts of burden</a:t>
            </a:r>
          </a:p>
        </p:txBody>
      </p:sp>
    </p:spTree>
    <p:extLst>
      <p:ext uri="{BB962C8B-B14F-4D97-AF65-F5344CB8AC3E}">
        <p14:creationId xmlns:p14="http://schemas.microsoft.com/office/powerpoint/2010/main" val="384680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lumMod val="85000"/>
              <a:lumOff val="1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36</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18:  Sheep</a:t>
            </a:r>
          </a:p>
        </p:txBody>
      </p:sp>
      <p:pic>
        <p:nvPicPr>
          <p:cNvPr id="4" name="Picture 3" descr="http://cdn.scooppick.com/wp-content/uploads/2015/10/Roman-Nail-Polish.jpg">
            <a:extLst>
              <a:ext uri="{FF2B5EF4-FFF2-40B4-BE49-F238E27FC236}">
                <a16:creationId xmlns:a16="http://schemas.microsoft.com/office/drawing/2014/main" id="{F18A4A62-0EA6-E618-DAE2-198BAA1FD225}"/>
              </a:ext>
            </a:extLst>
          </p:cNvPr>
          <p:cNvPicPr>
            <a:picLocks noChangeAspect="1" noChangeArrowheads="1"/>
          </p:cNvPicPr>
          <p:nvPr/>
        </p:nvPicPr>
        <p:blipFill>
          <a:blip r:embed="rId4" cstate="print"/>
          <a:srcRect/>
          <a:stretch>
            <a:fillRect/>
          </a:stretch>
        </p:blipFill>
        <p:spPr bwMode="auto">
          <a:xfrm>
            <a:off x="1317719" y="750559"/>
            <a:ext cx="9474329" cy="5763571"/>
          </a:xfrm>
          <a:prstGeom prst="rect">
            <a:avLst/>
          </a:prstGeom>
          <a:noFill/>
          <a:ln w="9525">
            <a:noFill/>
            <a:miter lim="800000"/>
            <a:headEnd/>
            <a:tailEnd/>
          </a:ln>
        </p:spPr>
      </p:pic>
    </p:spTree>
    <p:extLst>
      <p:ext uri="{BB962C8B-B14F-4D97-AF65-F5344CB8AC3E}">
        <p14:creationId xmlns:p14="http://schemas.microsoft.com/office/powerpoint/2010/main" val="1707022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lumMod val="85000"/>
              <a:lumOff val="1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37</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18:  Horses, Carriages (Chariots)</a:t>
            </a:r>
          </a:p>
        </p:txBody>
      </p:sp>
      <p:pic>
        <p:nvPicPr>
          <p:cNvPr id="4" name="Picture 2" descr="Sumerians – the people of southern Mesopotamia – had already been using equid-drawn four-wheeled war wagons on the battlefield for centuries, as evidenced by the famous 'Standard of Ur', a 4,500-year-old Sumerian mosaic.">
            <a:extLst>
              <a:ext uri="{FF2B5EF4-FFF2-40B4-BE49-F238E27FC236}">
                <a16:creationId xmlns:a16="http://schemas.microsoft.com/office/drawing/2014/main" id="{E037FDC1-7A5C-AC9C-3D52-7D1EB3494C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8" y="699921"/>
            <a:ext cx="12152785" cy="433206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966A93F-8C28-88AD-9835-C29F637CB1FC}"/>
              </a:ext>
            </a:extLst>
          </p:cNvPr>
          <p:cNvSpPr txBox="1"/>
          <p:nvPr/>
        </p:nvSpPr>
        <p:spPr>
          <a:xfrm>
            <a:off x="20429" y="5036345"/>
            <a:ext cx="12147905" cy="1815882"/>
          </a:xfrm>
          <a:prstGeom prst="rect">
            <a:avLst/>
          </a:prstGeom>
          <a:noFill/>
        </p:spPr>
        <p:txBody>
          <a:bodyPr wrap="square">
            <a:spAutoFit/>
          </a:bodyPr>
          <a:lstStyle/>
          <a:p>
            <a:pPr algn="ctr"/>
            <a:r>
              <a:rPr lang="en-US" sz="2800" b="1" i="0" dirty="0">
                <a:solidFill>
                  <a:srgbClr val="FFFF00"/>
                </a:solidFill>
                <a:effectLst/>
                <a:latin typeface="Arial" panose="020B0604020202020204" pitchFamily="34" charset="0"/>
                <a:cs typeface="Arial" panose="020B0604020202020204" pitchFamily="34" charset="0"/>
              </a:rPr>
              <a:t>Sumerians – the people of southern Mesopotamia – had already been using horse-drawn four-wheeled war wagons on the battlefield for centuries, as evidenced by the famous 'Standard of Ur', a 4,500-year-old Sumerian mosaic.</a:t>
            </a:r>
            <a:endParaRPr lang="en-US" sz="28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107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lumMod val="85000"/>
              <a:lumOff val="1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38</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18:  Bodies and Breath of Humans</a:t>
            </a:r>
          </a:p>
        </p:txBody>
      </p:sp>
      <p:pic>
        <p:nvPicPr>
          <p:cNvPr id="4" name="Picture 3" descr="http://www.romae-vitam.com/images/slaves-spartacus.jpg">
            <a:extLst>
              <a:ext uri="{FF2B5EF4-FFF2-40B4-BE49-F238E27FC236}">
                <a16:creationId xmlns:a16="http://schemas.microsoft.com/office/drawing/2014/main" id="{F5C0C221-5B8D-B458-E289-51B44F58B345}"/>
              </a:ext>
            </a:extLst>
          </p:cNvPr>
          <p:cNvPicPr>
            <a:picLocks noChangeAspect="1" noChangeArrowheads="1"/>
          </p:cNvPicPr>
          <p:nvPr/>
        </p:nvPicPr>
        <p:blipFill>
          <a:blip r:embed="rId4" cstate="print"/>
          <a:srcRect/>
          <a:stretch>
            <a:fillRect/>
          </a:stretch>
        </p:blipFill>
        <p:spPr bwMode="auto">
          <a:xfrm>
            <a:off x="4749" y="735378"/>
            <a:ext cx="12154625" cy="5610835"/>
          </a:xfrm>
          <a:prstGeom prst="rect">
            <a:avLst/>
          </a:prstGeom>
          <a:noFill/>
          <a:ln w="9525">
            <a:noFill/>
            <a:miter lim="800000"/>
            <a:headEnd/>
            <a:tailEnd/>
          </a:ln>
        </p:spPr>
      </p:pic>
      <p:sp>
        <p:nvSpPr>
          <p:cNvPr id="11" name="TextBox 10">
            <a:extLst>
              <a:ext uri="{FF2B5EF4-FFF2-40B4-BE49-F238E27FC236}">
                <a16:creationId xmlns:a16="http://schemas.microsoft.com/office/drawing/2014/main" id="{C45AA145-95D8-4A0F-7961-5E01E0C9972A}"/>
              </a:ext>
            </a:extLst>
          </p:cNvPr>
          <p:cNvSpPr txBox="1"/>
          <p:nvPr/>
        </p:nvSpPr>
        <p:spPr>
          <a:xfrm>
            <a:off x="-2350" y="6369968"/>
            <a:ext cx="12147905" cy="523220"/>
          </a:xfrm>
          <a:prstGeom prst="rect">
            <a:avLst/>
          </a:prstGeom>
          <a:noFill/>
        </p:spPr>
        <p:txBody>
          <a:bodyPr wrap="square">
            <a:spAutoFit/>
          </a:bodyPr>
          <a:lstStyle/>
          <a:p>
            <a:pPr algn="ctr"/>
            <a:r>
              <a:rPr lang="en-US" sz="2800" b="1" i="0" dirty="0">
                <a:solidFill>
                  <a:srgbClr val="FFFF00"/>
                </a:solidFill>
                <a:effectLst/>
                <a:latin typeface="Arial" panose="020B0604020202020204" pitchFamily="34" charset="0"/>
                <a:cs typeface="Arial" panose="020B0604020202020204" pitchFamily="34" charset="0"/>
              </a:rPr>
              <a:t>KJV:  “slaves and souls of men”  GR: “bodies and breath of humans”</a:t>
            </a:r>
            <a:endParaRPr lang="en-US" sz="28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52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lumMod val="85000"/>
              <a:lumOff val="1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39</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18:  Ripe Fruits</a:t>
            </a:r>
          </a:p>
        </p:txBody>
      </p:sp>
      <p:pic>
        <p:nvPicPr>
          <p:cNvPr id="4" name="Picture 3">
            <a:extLst>
              <a:ext uri="{FF2B5EF4-FFF2-40B4-BE49-F238E27FC236}">
                <a16:creationId xmlns:a16="http://schemas.microsoft.com/office/drawing/2014/main" id="{79360830-20CA-C703-A05F-81891AC7FEAB}"/>
              </a:ext>
            </a:extLst>
          </p:cNvPr>
          <p:cNvPicPr>
            <a:picLocks noChangeAspect="1"/>
          </p:cNvPicPr>
          <p:nvPr/>
        </p:nvPicPr>
        <p:blipFill>
          <a:blip r:embed="rId4"/>
          <a:stretch>
            <a:fillRect/>
          </a:stretch>
        </p:blipFill>
        <p:spPr>
          <a:xfrm>
            <a:off x="1795002" y="684660"/>
            <a:ext cx="8519762" cy="5679841"/>
          </a:xfrm>
          <a:prstGeom prst="rect">
            <a:avLst/>
          </a:prstGeom>
        </p:spPr>
      </p:pic>
      <p:sp>
        <p:nvSpPr>
          <p:cNvPr id="11" name="TextBox 10">
            <a:extLst>
              <a:ext uri="{FF2B5EF4-FFF2-40B4-BE49-F238E27FC236}">
                <a16:creationId xmlns:a16="http://schemas.microsoft.com/office/drawing/2014/main" id="{6BCE899E-9511-0C70-8BF2-8E3B0C073DD1}"/>
              </a:ext>
            </a:extLst>
          </p:cNvPr>
          <p:cNvSpPr txBox="1"/>
          <p:nvPr/>
        </p:nvSpPr>
        <p:spPr>
          <a:xfrm>
            <a:off x="7729" y="6386865"/>
            <a:ext cx="12181373" cy="461665"/>
          </a:xfrm>
          <a:prstGeom prst="rect">
            <a:avLst/>
          </a:prstGeom>
          <a:noFill/>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A 1st century B.C. Roman mosaic depicting a fruit basket</a:t>
            </a:r>
          </a:p>
        </p:txBody>
      </p:sp>
    </p:spTree>
    <p:extLst>
      <p:ext uri="{BB962C8B-B14F-4D97-AF65-F5344CB8AC3E}">
        <p14:creationId xmlns:p14="http://schemas.microsoft.com/office/powerpoint/2010/main" val="165740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4</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18:3-5</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94AD37E-2C6E-8D9E-A14F-3C20D126322F}"/>
              </a:ext>
            </a:extLst>
          </p:cNvPr>
          <p:cNvSpPr txBox="1"/>
          <p:nvPr/>
        </p:nvSpPr>
        <p:spPr>
          <a:xfrm>
            <a:off x="0" y="631900"/>
            <a:ext cx="12192000" cy="3970318"/>
          </a:xfrm>
          <a:prstGeom prst="rect">
            <a:avLst/>
          </a:prstGeom>
          <a:solidFill>
            <a:srgbClr val="FFFF00"/>
          </a:solidFill>
          <a:ln>
            <a:solidFill>
              <a:schemeClr val="tx1"/>
            </a:solidFill>
          </a:ln>
        </p:spPr>
        <p:txBody>
          <a:bodyPr wrap="square">
            <a:spAutoFit/>
          </a:bodyPr>
          <a:lstStyle/>
          <a:p>
            <a:pPr algn="just"/>
            <a:r>
              <a:rPr lang="en-US" sz="2800" b="1" baseline="30000" dirty="0">
                <a:solidFill>
                  <a:srgbClr val="C00000"/>
                </a:solidFill>
                <a:latin typeface="Arial" panose="020B0604020202020204" pitchFamily="34" charset="0"/>
                <a:cs typeface="Arial" panose="020B0604020202020204" pitchFamily="34" charset="0"/>
              </a:rPr>
              <a:t>3</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For all nations have drunk of the wine of the wrath of her fornication, and the </a:t>
            </a:r>
            <a:r>
              <a:rPr lang="en-US" sz="2800" b="1" i="1" dirty="0">
                <a:solidFill>
                  <a:srgbClr val="C00000"/>
                </a:solidFill>
                <a:latin typeface="Arial" panose="020B0604020202020204" pitchFamily="34" charset="0"/>
                <a:cs typeface="Arial" panose="020B0604020202020204" pitchFamily="34" charset="0"/>
              </a:rPr>
              <a:t>kings of the earth </a:t>
            </a:r>
            <a:r>
              <a:rPr lang="en-US" sz="2800" b="1" i="1" dirty="0">
                <a:latin typeface="Arial" panose="020B0604020202020204" pitchFamily="34" charset="0"/>
                <a:cs typeface="Arial" panose="020B0604020202020204" pitchFamily="34" charset="0"/>
              </a:rPr>
              <a:t>have committed fornication with her, and the merchants of the earth are waxed rich through the abundance of her delicacies.</a:t>
            </a:r>
          </a:p>
          <a:p>
            <a:pPr algn="just"/>
            <a:r>
              <a:rPr lang="en-US" sz="2800" b="1" baseline="30000" dirty="0">
                <a:solidFill>
                  <a:srgbClr val="C00000"/>
                </a:solidFill>
                <a:latin typeface="Arial" panose="020B0604020202020204" pitchFamily="34" charset="0"/>
                <a:cs typeface="Arial" panose="020B0604020202020204" pitchFamily="34" charset="0"/>
              </a:rPr>
              <a:t>4</a:t>
            </a:r>
            <a:r>
              <a:rPr lang="en-US" sz="2800" b="1" dirty="0">
                <a:latin typeface="Arial" panose="020B0604020202020204" pitchFamily="34" charset="0"/>
                <a:cs typeface="Arial" panose="020B0604020202020204" pitchFamily="34" charset="0"/>
              </a:rPr>
              <a:t> </a:t>
            </a:r>
            <a:r>
              <a:rPr lang="en-US" sz="2800" b="1" i="1" dirty="0">
                <a:solidFill>
                  <a:srgbClr val="001320"/>
                </a:solidFill>
                <a:latin typeface="Arial" panose="020B0604020202020204" pitchFamily="34" charset="0"/>
                <a:cs typeface="Arial" panose="020B0604020202020204" pitchFamily="34" charset="0"/>
              </a:rPr>
              <a:t>And I heard another voice from heaven, saying, Come out of her, my people, that ye be not partakers of her sins, and that ye receive not of her plagues.</a:t>
            </a:r>
          </a:p>
          <a:p>
            <a:pPr algn="just"/>
            <a:r>
              <a:rPr lang="en-US" sz="2800" b="1" baseline="30000" dirty="0">
                <a:solidFill>
                  <a:srgbClr val="C00000"/>
                </a:solidFill>
                <a:latin typeface="Arial" panose="020B0604020202020204" pitchFamily="34" charset="0"/>
                <a:cs typeface="Arial" panose="020B0604020202020204" pitchFamily="34" charset="0"/>
              </a:rPr>
              <a:t>5</a:t>
            </a:r>
            <a:r>
              <a:rPr lang="en-US" sz="2800" b="1" dirty="0">
                <a:latin typeface="Arial" panose="020B0604020202020204" pitchFamily="34" charset="0"/>
                <a:cs typeface="Arial" panose="020B0604020202020204" pitchFamily="34" charset="0"/>
              </a:rPr>
              <a:t> </a:t>
            </a:r>
            <a:r>
              <a:rPr lang="en-US" sz="2800" b="1" i="1" dirty="0">
                <a:solidFill>
                  <a:srgbClr val="C00000"/>
                </a:solidFill>
                <a:latin typeface="Arial" panose="020B0604020202020204" pitchFamily="34" charset="0"/>
                <a:cs typeface="Arial" panose="020B0604020202020204" pitchFamily="34" charset="0"/>
              </a:rPr>
              <a:t>For her sins have reached unto heaven, and God has remembered her iniquities.</a:t>
            </a:r>
          </a:p>
        </p:txBody>
      </p:sp>
    </p:spTree>
    <p:extLst>
      <p:ext uri="{BB962C8B-B14F-4D97-AF65-F5344CB8AC3E}">
        <p14:creationId xmlns:p14="http://schemas.microsoft.com/office/powerpoint/2010/main" val="223293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40</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18:  Merchandise Impacted</a:t>
            </a:r>
          </a:p>
        </p:txBody>
      </p:sp>
      <p:sp>
        <p:nvSpPr>
          <p:cNvPr id="4" name="TextBox 3">
            <a:extLst>
              <a:ext uri="{FF2B5EF4-FFF2-40B4-BE49-F238E27FC236}">
                <a16:creationId xmlns:a16="http://schemas.microsoft.com/office/drawing/2014/main" id="{51D6ECE2-4A86-8AD2-D67D-7A75DB3DF15E}"/>
              </a:ext>
            </a:extLst>
          </p:cNvPr>
          <p:cNvSpPr txBox="1"/>
          <p:nvPr/>
        </p:nvSpPr>
        <p:spPr>
          <a:xfrm>
            <a:off x="-15562" y="1196916"/>
            <a:ext cx="3976043" cy="4832092"/>
          </a:xfrm>
          <a:prstGeom prst="rect">
            <a:avLst/>
          </a:prstGeom>
          <a:solidFill>
            <a:schemeClr val="bg1">
              <a:lumMod val="95000"/>
            </a:schemeClr>
          </a:solidFill>
          <a:ln>
            <a:solidFill>
              <a:schemeClr val="tx1"/>
            </a:solidFill>
          </a:ln>
        </p:spPr>
        <p:txBody>
          <a:bodyPr wrap="square" rtlCol="0">
            <a:spAutoFit/>
          </a:bodyPr>
          <a:lstStyle/>
          <a:p>
            <a:pPr algn="just"/>
            <a:r>
              <a:rPr lang="en-US" sz="2800" b="1" dirty="0">
                <a:latin typeface="Arial" panose="020B0604020202020204" pitchFamily="34" charset="0"/>
                <a:cs typeface="Arial" panose="020B0604020202020204" pitchFamily="34" charset="0"/>
              </a:rPr>
              <a:t>Gold</a:t>
            </a:r>
          </a:p>
          <a:p>
            <a:pPr algn="just"/>
            <a:r>
              <a:rPr lang="en-US" sz="2800" b="1" dirty="0">
                <a:latin typeface="Arial" panose="020B0604020202020204" pitchFamily="34" charset="0"/>
                <a:cs typeface="Arial" panose="020B0604020202020204" pitchFamily="34" charset="0"/>
              </a:rPr>
              <a:t>Silver</a:t>
            </a:r>
          </a:p>
          <a:p>
            <a:pPr algn="just"/>
            <a:r>
              <a:rPr lang="en-US" sz="2800" b="1" dirty="0">
                <a:latin typeface="Arial" panose="020B0604020202020204" pitchFamily="34" charset="0"/>
                <a:cs typeface="Arial" panose="020B0604020202020204" pitchFamily="34" charset="0"/>
              </a:rPr>
              <a:t>Valuable stones</a:t>
            </a:r>
          </a:p>
          <a:p>
            <a:pPr algn="just"/>
            <a:r>
              <a:rPr lang="en-US" sz="2800" b="1" dirty="0">
                <a:latin typeface="Arial" panose="020B0604020202020204" pitchFamily="34" charset="0"/>
                <a:cs typeface="Arial" panose="020B0604020202020204" pitchFamily="34" charset="0"/>
              </a:rPr>
              <a:t>Pearls</a:t>
            </a:r>
          </a:p>
          <a:p>
            <a:pPr algn="just"/>
            <a:r>
              <a:rPr lang="en-US" sz="2800" b="1" dirty="0">
                <a:latin typeface="Arial" panose="020B0604020202020204" pitchFamily="34" charset="0"/>
                <a:cs typeface="Arial" panose="020B0604020202020204" pitchFamily="34" charset="0"/>
              </a:rPr>
              <a:t>Fine Linen; cotton</a:t>
            </a:r>
          </a:p>
          <a:p>
            <a:pPr algn="just"/>
            <a:r>
              <a:rPr lang="en-US" sz="2800" b="1" dirty="0">
                <a:latin typeface="Arial" panose="020B0604020202020204" pitchFamily="34" charset="0"/>
                <a:cs typeface="Arial" panose="020B0604020202020204" pitchFamily="34" charset="0"/>
              </a:rPr>
              <a:t>Purple</a:t>
            </a:r>
          </a:p>
          <a:p>
            <a:pPr algn="just"/>
            <a:r>
              <a:rPr lang="en-US" sz="2800" b="1" dirty="0">
                <a:latin typeface="Arial" panose="020B0604020202020204" pitchFamily="34" charset="0"/>
                <a:cs typeface="Arial" panose="020B0604020202020204" pitchFamily="34" charset="0"/>
              </a:rPr>
              <a:t>Silk</a:t>
            </a:r>
          </a:p>
          <a:p>
            <a:pPr algn="just"/>
            <a:r>
              <a:rPr lang="en-US" sz="2800" b="1" dirty="0">
                <a:latin typeface="Arial" panose="020B0604020202020204" pitchFamily="34" charset="0"/>
                <a:cs typeface="Arial" panose="020B0604020202020204" pitchFamily="34" charset="0"/>
              </a:rPr>
              <a:t>Scarlet</a:t>
            </a:r>
          </a:p>
          <a:p>
            <a:pPr algn="just"/>
            <a:r>
              <a:rPr lang="en-US" sz="2800" b="1" dirty="0">
                <a:latin typeface="Arial" panose="020B0604020202020204" pitchFamily="34" charset="0"/>
                <a:cs typeface="Arial" panose="020B0604020202020204" pitchFamily="34" charset="0"/>
              </a:rPr>
              <a:t>Citron (fragrant) wood</a:t>
            </a:r>
          </a:p>
          <a:p>
            <a:pPr algn="just"/>
            <a:r>
              <a:rPr lang="en-US" sz="2800" b="1" dirty="0">
                <a:latin typeface="Arial" panose="020B0604020202020204" pitchFamily="34" charset="0"/>
                <a:cs typeface="Arial" panose="020B0604020202020204" pitchFamily="34" charset="0"/>
              </a:rPr>
              <a:t>Ivory</a:t>
            </a:r>
          </a:p>
          <a:p>
            <a:pPr algn="just"/>
            <a:r>
              <a:rPr lang="en-US" sz="2800" b="1" dirty="0">
                <a:latin typeface="Arial" panose="020B0604020202020204" pitchFamily="34" charset="0"/>
                <a:cs typeface="Arial" panose="020B0604020202020204" pitchFamily="34" charset="0"/>
              </a:rPr>
              <a:t>Precious wood</a:t>
            </a:r>
          </a:p>
        </p:txBody>
      </p:sp>
      <p:sp>
        <p:nvSpPr>
          <p:cNvPr id="5" name="TextBox 4">
            <a:extLst>
              <a:ext uri="{FF2B5EF4-FFF2-40B4-BE49-F238E27FC236}">
                <a16:creationId xmlns:a16="http://schemas.microsoft.com/office/drawing/2014/main" id="{2C63B090-B1F6-1B74-919A-FDCAAF740826}"/>
              </a:ext>
            </a:extLst>
          </p:cNvPr>
          <p:cNvSpPr txBox="1"/>
          <p:nvPr/>
        </p:nvSpPr>
        <p:spPr>
          <a:xfrm>
            <a:off x="4542651" y="1196916"/>
            <a:ext cx="2502756" cy="4832092"/>
          </a:xfrm>
          <a:prstGeom prst="rect">
            <a:avLst/>
          </a:prstGeom>
          <a:solidFill>
            <a:schemeClr val="bg1">
              <a:lumMod val="95000"/>
            </a:schemeClr>
          </a:solidFill>
          <a:ln>
            <a:solidFill>
              <a:schemeClr val="tx1"/>
            </a:solidFill>
          </a:ln>
        </p:spPr>
        <p:txBody>
          <a:bodyPr wrap="square" rtlCol="0">
            <a:spAutoFit/>
          </a:bodyPr>
          <a:lstStyle/>
          <a:p>
            <a:pPr algn="just"/>
            <a:r>
              <a:rPr lang="en-US" sz="2800" b="1" dirty="0">
                <a:latin typeface="Arial" panose="020B0604020202020204" pitchFamily="34" charset="0"/>
                <a:cs typeface="Arial" panose="020B0604020202020204" pitchFamily="34" charset="0"/>
              </a:rPr>
              <a:t>Copper</a:t>
            </a:r>
          </a:p>
          <a:p>
            <a:pPr algn="just"/>
            <a:r>
              <a:rPr lang="en-US" sz="2800" b="1" dirty="0">
                <a:latin typeface="Arial" panose="020B0604020202020204" pitchFamily="34" charset="0"/>
                <a:cs typeface="Arial" panose="020B0604020202020204" pitchFamily="34" charset="0"/>
              </a:rPr>
              <a:t>Brass</a:t>
            </a:r>
          </a:p>
          <a:p>
            <a:pPr algn="just"/>
            <a:r>
              <a:rPr lang="en-US" sz="2800" b="1" dirty="0">
                <a:latin typeface="Arial" panose="020B0604020202020204" pitchFamily="34" charset="0"/>
                <a:cs typeface="Arial" panose="020B0604020202020204" pitchFamily="34" charset="0"/>
              </a:rPr>
              <a:t>Bronze Iron</a:t>
            </a:r>
          </a:p>
          <a:p>
            <a:pPr algn="just"/>
            <a:r>
              <a:rPr lang="en-US" sz="2800" b="1" dirty="0">
                <a:latin typeface="Arial" panose="020B0604020202020204" pitchFamily="34" charset="0"/>
                <a:cs typeface="Arial" panose="020B0604020202020204" pitchFamily="34" charset="0"/>
              </a:rPr>
              <a:t>Marble</a:t>
            </a:r>
          </a:p>
          <a:p>
            <a:pPr algn="just"/>
            <a:r>
              <a:rPr lang="en-US" sz="2800" b="1" dirty="0">
                <a:latin typeface="Arial" panose="020B0604020202020204" pitchFamily="34" charset="0"/>
                <a:cs typeface="Arial" panose="020B0604020202020204" pitchFamily="34" charset="0"/>
              </a:rPr>
              <a:t>Cinnamon</a:t>
            </a:r>
          </a:p>
          <a:p>
            <a:pPr algn="just"/>
            <a:r>
              <a:rPr lang="en-US" sz="2800" b="1" dirty="0">
                <a:latin typeface="Arial" panose="020B0604020202020204" pitchFamily="34" charset="0"/>
                <a:cs typeface="Arial" panose="020B0604020202020204" pitchFamily="34" charset="0"/>
              </a:rPr>
              <a:t>Spices</a:t>
            </a:r>
          </a:p>
          <a:p>
            <a:pPr algn="just"/>
            <a:r>
              <a:rPr lang="en-US" sz="2800" b="1" dirty="0">
                <a:latin typeface="Arial" panose="020B0604020202020204" pitchFamily="34" charset="0"/>
                <a:cs typeface="Arial" panose="020B0604020202020204" pitchFamily="34" charset="0"/>
              </a:rPr>
              <a:t>Incense</a:t>
            </a:r>
          </a:p>
          <a:p>
            <a:pPr algn="just"/>
            <a:r>
              <a:rPr lang="en-US" sz="2800" b="1" dirty="0">
                <a:latin typeface="Arial" panose="020B0604020202020204" pitchFamily="34" charset="0"/>
                <a:cs typeface="Arial" panose="020B0604020202020204" pitchFamily="34" charset="0"/>
              </a:rPr>
              <a:t>Myrrh</a:t>
            </a:r>
          </a:p>
          <a:p>
            <a:pPr algn="just"/>
            <a:r>
              <a:rPr lang="en-US" sz="2800" b="1" dirty="0">
                <a:latin typeface="Arial" panose="020B0604020202020204" pitchFamily="34" charset="0"/>
                <a:cs typeface="Arial" panose="020B0604020202020204" pitchFamily="34" charset="0"/>
              </a:rPr>
              <a:t>Frankincense</a:t>
            </a:r>
          </a:p>
          <a:p>
            <a:pPr algn="just"/>
            <a:r>
              <a:rPr lang="en-US" sz="2800" b="1" dirty="0">
                <a:latin typeface="Arial" panose="020B0604020202020204" pitchFamily="34" charset="0"/>
                <a:cs typeface="Arial" panose="020B0604020202020204" pitchFamily="34" charset="0"/>
              </a:rPr>
              <a:t>Wine</a:t>
            </a:r>
          </a:p>
          <a:p>
            <a:pPr algn="just"/>
            <a:r>
              <a:rPr lang="en-US" sz="2800" b="1" dirty="0">
                <a:latin typeface="Arial" panose="020B0604020202020204" pitchFamily="34" charset="0"/>
                <a:cs typeface="Arial" panose="020B0604020202020204" pitchFamily="34" charset="0"/>
              </a:rPr>
              <a:t>Olive oil</a:t>
            </a:r>
          </a:p>
        </p:txBody>
      </p:sp>
      <p:sp>
        <p:nvSpPr>
          <p:cNvPr id="6" name="TextBox 5">
            <a:extLst>
              <a:ext uri="{FF2B5EF4-FFF2-40B4-BE49-F238E27FC236}">
                <a16:creationId xmlns:a16="http://schemas.microsoft.com/office/drawing/2014/main" id="{3FD6535C-15B4-D809-BFB7-67B3E62C4350}"/>
              </a:ext>
            </a:extLst>
          </p:cNvPr>
          <p:cNvSpPr txBox="1"/>
          <p:nvPr/>
        </p:nvSpPr>
        <p:spPr>
          <a:xfrm>
            <a:off x="7627578" y="1196916"/>
            <a:ext cx="4564422" cy="3970318"/>
          </a:xfrm>
          <a:prstGeom prst="rect">
            <a:avLst/>
          </a:prstGeom>
          <a:solidFill>
            <a:schemeClr val="bg1">
              <a:lumMod val="95000"/>
            </a:schemeClr>
          </a:solidFill>
          <a:ln>
            <a:solidFill>
              <a:schemeClr val="tx1"/>
            </a:solidFill>
          </a:ln>
        </p:spPr>
        <p:txBody>
          <a:bodyPr wrap="square" rtlCol="0">
            <a:spAutoFit/>
          </a:bodyPr>
          <a:lstStyle/>
          <a:p>
            <a:pPr algn="just"/>
            <a:r>
              <a:rPr lang="en-US" sz="2800" b="1" dirty="0">
                <a:latin typeface="Arial" panose="020B0604020202020204" pitchFamily="34" charset="0"/>
                <a:cs typeface="Arial" panose="020B0604020202020204" pitchFamily="34" charset="0"/>
              </a:rPr>
              <a:t>Finest flour</a:t>
            </a:r>
          </a:p>
          <a:p>
            <a:pPr algn="just"/>
            <a:r>
              <a:rPr lang="en-US" sz="2800" b="1" dirty="0">
                <a:latin typeface="Arial" panose="020B0604020202020204" pitchFamily="34" charset="0"/>
                <a:cs typeface="Arial" panose="020B0604020202020204" pitchFamily="34" charset="0"/>
              </a:rPr>
              <a:t>Grain</a:t>
            </a:r>
          </a:p>
          <a:p>
            <a:pPr algn="just"/>
            <a:r>
              <a:rPr lang="en-US" sz="2800" b="1" dirty="0">
                <a:latin typeface="Arial" panose="020B0604020202020204" pitchFamily="34" charset="0"/>
                <a:cs typeface="Arial" panose="020B0604020202020204" pitchFamily="34" charset="0"/>
              </a:rPr>
              <a:t>Wheat</a:t>
            </a:r>
          </a:p>
          <a:p>
            <a:pPr algn="just"/>
            <a:r>
              <a:rPr lang="en-US" sz="2800" b="1" dirty="0">
                <a:latin typeface="Arial" panose="020B0604020202020204" pitchFamily="34" charset="0"/>
                <a:cs typeface="Arial" panose="020B0604020202020204" pitchFamily="34" charset="0"/>
              </a:rPr>
              <a:t>Domesticated animals</a:t>
            </a:r>
          </a:p>
          <a:p>
            <a:pPr algn="just"/>
            <a:r>
              <a:rPr lang="en-US" sz="2800" b="1" dirty="0">
                <a:latin typeface="Arial" panose="020B0604020202020204" pitchFamily="34" charset="0"/>
                <a:cs typeface="Arial" panose="020B0604020202020204" pitchFamily="34" charset="0"/>
              </a:rPr>
              <a:t>Horses</a:t>
            </a:r>
          </a:p>
          <a:p>
            <a:pPr algn="just"/>
            <a:r>
              <a:rPr lang="en-US" sz="2800" b="1" dirty="0">
                <a:latin typeface="Arial" panose="020B0604020202020204" pitchFamily="34" charset="0"/>
                <a:cs typeface="Arial" panose="020B0604020202020204" pitchFamily="34" charset="0"/>
              </a:rPr>
              <a:t>Carriages</a:t>
            </a:r>
          </a:p>
          <a:p>
            <a:pPr algn="just"/>
            <a:r>
              <a:rPr lang="en-US" sz="2800" b="1" dirty="0">
                <a:latin typeface="Arial" panose="020B0604020202020204" pitchFamily="34" charset="0"/>
                <a:cs typeface="Arial" panose="020B0604020202020204" pitchFamily="34" charset="0"/>
              </a:rPr>
              <a:t>Chariots</a:t>
            </a:r>
          </a:p>
          <a:p>
            <a:pPr algn="just"/>
            <a:r>
              <a:rPr lang="en-US" sz="2800" b="1" dirty="0">
                <a:latin typeface="Arial" panose="020B0604020202020204" pitchFamily="34" charset="0"/>
                <a:cs typeface="Arial" panose="020B0604020202020204" pitchFamily="34" charset="0"/>
              </a:rPr>
              <a:t>Bodies, breath of humans</a:t>
            </a:r>
          </a:p>
          <a:p>
            <a:pPr algn="just"/>
            <a:r>
              <a:rPr lang="en-US" sz="2800" b="1" dirty="0">
                <a:latin typeface="Arial" panose="020B0604020202020204" pitchFamily="34" charset="0"/>
                <a:cs typeface="Arial" panose="020B0604020202020204" pitchFamily="34" charset="0"/>
              </a:rPr>
              <a:t>Autumn fruit</a:t>
            </a:r>
          </a:p>
        </p:txBody>
      </p:sp>
    </p:spTree>
    <p:extLst>
      <p:ext uri="{BB962C8B-B14F-4D97-AF65-F5344CB8AC3E}">
        <p14:creationId xmlns:p14="http://schemas.microsoft.com/office/powerpoint/2010/main" val="1560192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41</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Why Impacted</a:t>
            </a:r>
          </a:p>
        </p:txBody>
      </p:sp>
      <p:sp>
        <p:nvSpPr>
          <p:cNvPr id="4" name="TextBox 3">
            <a:extLst>
              <a:ext uri="{FF2B5EF4-FFF2-40B4-BE49-F238E27FC236}">
                <a16:creationId xmlns:a16="http://schemas.microsoft.com/office/drawing/2014/main" id="{A0B152E4-7252-A0C4-6EC1-3DB4C895E47E}"/>
              </a:ext>
            </a:extLst>
          </p:cNvPr>
          <p:cNvSpPr txBox="1"/>
          <p:nvPr/>
        </p:nvSpPr>
        <p:spPr>
          <a:xfrm>
            <a:off x="-13064" y="3007163"/>
            <a:ext cx="12205063" cy="1384995"/>
          </a:xfrm>
          <a:prstGeom prst="rect">
            <a:avLst/>
          </a:prstGeom>
          <a:solidFill>
            <a:srgbClr val="FFFF00"/>
          </a:solidFill>
          <a:ln>
            <a:solidFill>
              <a:schemeClr val="tx1"/>
            </a:solidFill>
          </a:ln>
        </p:spPr>
        <p:txBody>
          <a:bodyPr wrap="square">
            <a:spAutoFit/>
          </a:bodyPr>
          <a:lstStyle/>
          <a:p>
            <a:pPr algn="just"/>
            <a:r>
              <a:rPr lang="en-US" sz="2800" b="1" dirty="0">
                <a:solidFill>
                  <a:srgbClr val="C00000"/>
                </a:solidFill>
                <a:latin typeface="Arial" panose="020B0604020202020204" pitchFamily="34" charset="0"/>
                <a:cs typeface="Arial" panose="020B0604020202020204" pitchFamily="34" charset="0"/>
              </a:rPr>
              <a:t>Revelation</a:t>
            </a:r>
            <a:r>
              <a:rPr lang="en-US" sz="2800" b="1" i="1" dirty="0">
                <a:solidFill>
                  <a:srgbClr val="C00000"/>
                </a:solidFill>
                <a:latin typeface="Arial" panose="020B0604020202020204" pitchFamily="34" charset="0"/>
                <a:cs typeface="Arial" panose="020B0604020202020204" pitchFamily="34" charset="0"/>
              </a:rPr>
              <a:t> 18:24</a:t>
            </a:r>
          </a:p>
          <a:p>
            <a:pPr algn="just"/>
            <a:r>
              <a:rPr lang="en-US" sz="2800" b="1" baseline="30000" dirty="0">
                <a:solidFill>
                  <a:srgbClr val="C00000"/>
                </a:solidFill>
                <a:latin typeface="Arial" panose="020B0604020202020204" pitchFamily="34" charset="0"/>
                <a:cs typeface="Arial" panose="020B0604020202020204" pitchFamily="34" charset="0"/>
              </a:rPr>
              <a:t>24</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a:t>
            </a:r>
            <a:r>
              <a:rPr lang="en-US" sz="2800" b="1" i="1" dirty="0">
                <a:solidFill>
                  <a:srgbClr val="C00000"/>
                </a:solidFill>
                <a:latin typeface="Arial" panose="020B0604020202020204" pitchFamily="34" charset="0"/>
                <a:cs typeface="Arial" panose="020B0604020202020204" pitchFamily="34" charset="0"/>
              </a:rPr>
              <a:t>in her was found the blood of prophets, and of saints</a:t>
            </a:r>
            <a:r>
              <a:rPr lang="en-US" sz="2800" b="1" i="1" dirty="0">
                <a:latin typeface="Arial" panose="020B0604020202020204" pitchFamily="34" charset="0"/>
                <a:cs typeface="Arial" panose="020B0604020202020204" pitchFamily="34" charset="0"/>
              </a:rPr>
              <a:t>, and of all that were slain upon the earth.</a:t>
            </a:r>
          </a:p>
        </p:txBody>
      </p:sp>
      <p:sp>
        <p:nvSpPr>
          <p:cNvPr id="5" name="TextBox 4">
            <a:extLst>
              <a:ext uri="{FF2B5EF4-FFF2-40B4-BE49-F238E27FC236}">
                <a16:creationId xmlns:a16="http://schemas.microsoft.com/office/drawing/2014/main" id="{4560A4EC-07B9-37FD-ED6C-18B8879AA154}"/>
              </a:ext>
            </a:extLst>
          </p:cNvPr>
          <p:cNvSpPr txBox="1"/>
          <p:nvPr/>
        </p:nvSpPr>
        <p:spPr>
          <a:xfrm>
            <a:off x="-13064" y="5382338"/>
            <a:ext cx="12205063" cy="1384995"/>
          </a:xfrm>
          <a:prstGeom prst="rect">
            <a:avLst/>
          </a:prstGeom>
          <a:solidFill>
            <a:srgbClr val="FFFF00"/>
          </a:solidFill>
          <a:ln>
            <a:solidFill>
              <a:schemeClr val="tx1"/>
            </a:solidFill>
          </a:ln>
        </p:spPr>
        <p:txBody>
          <a:bodyPr wrap="square">
            <a:spAutoFit/>
          </a:bodyPr>
          <a:lstStyle/>
          <a:p>
            <a:pPr algn="just"/>
            <a:r>
              <a:rPr lang="en-US" sz="2800" b="1" dirty="0">
                <a:solidFill>
                  <a:srgbClr val="C00000"/>
                </a:solidFill>
                <a:latin typeface="Arial" panose="020B0604020202020204" pitchFamily="34" charset="0"/>
                <a:cs typeface="Arial" panose="020B0604020202020204" pitchFamily="34" charset="0"/>
              </a:rPr>
              <a:t>Revelation 18:20</a:t>
            </a:r>
          </a:p>
          <a:p>
            <a:pPr algn="just"/>
            <a:r>
              <a:rPr lang="en-US" sz="2800" b="1" baseline="30000" dirty="0">
                <a:solidFill>
                  <a:srgbClr val="C00000"/>
                </a:solidFill>
                <a:latin typeface="Arial" panose="020B0604020202020204" pitchFamily="34" charset="0"/>
                <a:cs typeface="Arial" panose="020B0604020202020204" pitchFamily="34" charset="0"/>
              </a:rPr>
              <a:t>20</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Rejoice over her, thou heaven, and ye holy apostles and prophets; for </a:t>
            </a:r>
            <a:r>
              <a:rPr lang="en-US" sz="2800" b="1" i="1" dirty="0">
                <a:solidFill>
                  <a:srgbClr val="C00000"/>
                </a:solidFill>
                <a:latin typeface="Arial" panose="020B0604020202020204" pitchFamily="34" charset="0"/>
                <a:cs typeface="Arial" panose="020B0604020202020204" pitchFamily="34" charset="0"/>
              </a:rPr>
              <a:t>God hath avenged you on her</a:t>
            </a:r>
            <a:r>
              <a:rPr lang="en-US" sz="2800" b="1" i="1" dirty="0">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A9A648E5-A2DC-B4C6-B9D3-6DCE3E64CA71}"/>
              </a:ext>
            </a:extLst>
          </p:cNvPr>
          <p:cNvSpPr txBox="1"/>
          <p:nvPr/>
        </p:nvSpPr>
        <p:spPr>
          <a:xfrm>
            <a:off x="-13064" y="631987"/>
            <a:ext cx="12205063" cy="1384995"/>
          </a:xfrm>
          <a:prstGeom prst="rect">
            <a:avLst/>
          </a:prstGeom>
          <a:solidFill>
            <a:srgbClr val="FFFF00"/>
          </a:solidFill>
          <a:ln>
            <a:solidFill>
              <a:schemeClr val="tx1"/>
            </a:solidFill>
          </a:ln>
        </p:spPr>
        <p:txBody>
          <a:bodyPr wrap="square">
            <a:spAutoFit/>
          </a:bodyPr>
          <a:lstStyle/>
          <a:p>
            <a:pPr algn="just"/>
            <a:r>
              <a:rPr lang="en-US" sz="2800" b="1" dirty="0">
                <a:solidFill>
                  <a:srgbClr val="C00000"/>
                </a:solidFill>
                <a:latin typeface="Arial" panose="020B0604020202020204" pitchFamily="34" charset="0"/>
                <a:cs typeface="Arial" panose="020B0604020202020204" pitchFamily="34" charset="0"/>
              </a:rPr>
              <a:t>Revelation</a:t>
            </a:r>
            <a:r>
              <a:rPr lang="en-US" sz="2800" b="1" i="1" dirty="0">
                <a:solidFill>
                  <a:srgbClr val="C00000"/>
                </a:solidFill>
                <a:latin typeface="Arial" panose="020B0604020202020204" pitchFamily="34" charset="0"/>
                <a:cs typeface="Arial" panose="020B0604020202020204" pitchFamily="34" charset="0"/>
              </a:rPr>
              <a:t> 16:6</a:t>
            </a:r>
          </a:p>
          <a:p>
            <a:pPr algn="just"/>
            <a:r>
              <a:rPr lang="en-US" sz="2800" b="1" baseline="30000" dirty="0">
                <a:solidFill>
                  <a:srgbClr val="C00000"/>
                </a:solidFill>
                <a:latin typeface="Arial" panose="020B0604020202020204" pitchFamily="34" charset="0"/>
                <a:cs typeface="Arial" panose="020B0604020202020204" pitchFamily="34" charset="0"/>
              </a:rPr>
              <a:t>6</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For they have shed the blood of saints and prophets, and Thou has  given them blood to drink; for they are worthy.</a:t>
            </a:r>
          </a:p>
        </p:txBody>
      </p:sp>
    </p:spTree>
    <p:extLst>
      <p:ext uri="{BB962C8B-B14F-4D97-AF65-F5344CB8AC3E}">
        <p14:creationId xmlns:p14="http://schemas.microsoft.com/office/powerpoint/2010/main" val="190868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42</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18:  Who Was Impacted</a:t>
            </a:r>
          </a:p>
        </p:txBody>
      </p:sp>
      <p:sp>
        <p:nvSpPr>
          <p:cNvPr id="5" name="TextBox 4">
            <a:extLst>
              <a:ext uri="{FF2B5EF4-FFF2-40B4-BE49-F238E27FC236}">
                <a16:creationId xmlns:a16="http://schemas.microsoft.com/office/drawing/2014/main" id="{4E3E3B5D-9152-6CFB-7A11-A893C7C2BCA3}"/>
              </a:ext>
            </a:extLst>
          </p:cNvPr>
          <p:cNvSpPr txBox="1"/>
          <p:nvPr/>
        </p:nvSpPr>
        <p:spPr>
          <a:xfrm>
            <a:off x="3949585" y="792887"/>
            <a:ext cx="4210597" cy="5693866"/>
          </a:xfrm>
          <a:prstGeom prst="rect">
            <a:avLst/>
          </a:prstGeom>
          <a:noFill/>
        </p:spPr>
        <p:txBody>
          <a:bodyPr wrap="square" rtlCol="0">
            <a:spAutoFit/>
          </a:bodyPr>
          <a:lstStyle/>
          <a:p>
            <a:pPr marL="514350" indent="-514350" algn="just">
              <a:buFont typeface="+mj-lt"/>
              <a:buAutoNum type="arabicPeriod"/>
            </a:pPr>
            <a:r>
              <a:rPr lang="en-US" sz="2800" b="1" dirty="0">
                <a:latin typeface="Arial" panose="020B0604020202020204" pitchFamily="34" charset="0"/>
                <a:cs typeface="Arial" panose="020B0604020202020204" pitchFamily="34" charset="0"/>
              </a:rPr>
              <a:t>Villain</a:t>
            </a:r>
          </a:p>
          <a:p>
            <a:pPr marL="514350" indent="-514350" algn="just">
              <a:buFont typeface="+mj-lt"/>
              <a:buAutoNum type="arabicPeriod"/>
            </a:pPr>
            <a:endParaRPr lang="en-US" sz="2800" b="1" dirty="0">
              <a:latin typeface="Arial" panose="020B0604020202020204" pitchFamily="34" charset="0"/>
              <a:cs typeface="Arial" panose="020B0604020202020204" pitchFamily="34" charset="0"/>
            </a:endParaRPr>
          </a:p>
          <a:p>
            <a:pPr marL="514350" indent="-514350" algn="just">
              <a:buFont typeface="+mj-lt"/>
              <a:buAutoNum type="arabicPeriod"/>
            </a:pPr>
            <a:r>
              <a:rPr lang="en-US" sz="2800" b="1" dirty="0">
                <a:latin typeface="Arial" panose="020B0604020202020204" pitchFamily="34" charset="0"/>
                <a:cs typeface="Arial" panose="020B0604020202020204" pitchFamily="34" charset="0"/>
              </a:rPr>
              <a:t>Kings of earth</a:t>
            </a:r>
          </a:p>
          <a:p>
            <a:pPr marL="514350" indent="-514350" algn="just">
              <a:buFont typeface="+mj-lt"/>
              <a:buAutoNum type="arabicPeriod"/>
            </a:pPr>
            <a:endParaRPr lang="en-US" sz="2800" b="1" dirty="0">
              <a:latin typeface="Arial" panose="020B0604020202020204" pitchFamily="34" charset="0"/>
              <a:cs typeface="Arial" panose="020B0604020202020204" pitchFamily="34" charset="0"/>
            </a:endParaRPr>
          </a:p>
          <a:p>
            <a:pPr marL="514350" indent="-514350" algn="just">
              <a:buFont typeface="+mj-lt"/>
              <a:buAutoNum type="arabicPeriod"/>
            </a:pPr>
            <a:r>
              <a:rPr lang="en-US" sz="2800" b="1" dirty="0">
                <a:latin typeface="Arial" panose="020B0604020202020204" pitchFamily="34" charset="0"/>
                <a:cs typeface="Arial" panose="020B0604020202020204" pitchFamily="34" charset="0"/>
              </a:rPr>
              <a:t>Merchants</a:t>
            </a:r>
          </a:p>
          <a:p>
            <a:pPr marL="514350" indent="-514350" algn="just">
              <a:buFont typeface="+mj-lt"/>
              <a:buAutoNum type="arabicPeriod"/>
            </a:pPr>
            <a:endParaRPr lang="en-US" sz="2800" b="1" dirty="0">
              <a:latin typeface="Arial" panose="020B0604020202020204" pitchFamily="34" charset="0"/>
              <a:cs typeface="Arial" panose="020B0604020202020204" pitchFamily="34" charset="0"/>
            </a:endParaRPr>
          </a:p>
          <a:p>
            <a:pPr marL="514350" indent="-514350" algn="just">
              <a:buFont typeface="+mj-lt"/>
              <a:buAutoNum type="arabicPeriod"/>
            </a:pPr>
            <a:r>
              <a:rPr lang="en-US" sz="2800" b="1" dirty="0">
                <a:latin typeface="Arial" panose="020B0604020202020204" pitchFamily="34" charset="0"/>
                <a:cs typeface="Arial" panose="020B0604020202020204" pitchFamily="34" charset="0"/>
              </a:rPr>
              <a:t>Shipmasters</a:t>
            </a:r>
          </a:p>
          <a:p>
            <a:pPr marL="514350" indent="-514350" algn="just">
              <a:buFont typeface="+mj-lt"/>
              <a:buAutoNum type="arabicPeriod"/>
            </a:pPr>
            <a:endParaRPr lang="en-US" sz="2800" b="1" dirty="0">
              <a:latin typeface="Arial" panose="020B0604020202020204" pitchFamily="34" charset="0"/>
              <a:cs typeface="Arial" panose="020B0604020202020204" pitchFamily="34" charset="0"/>
            </a:endParaRPr>
          </a:p>
          <a:p>
            <a:pPr marL="514350" indent="-514350" algn="just">
              <a:buFont typeface="+mj-lt"/>
              <a:buAutoNum type="arabicPeriod"/>
            </a:pPr>
            <a:r>
              <a:rPr lang="en-US" sz="2800" b="1" dirty="0">
                <a:latin typeface="Arial" panose="020B0604020202020204" pitchFamily="34" charset="0"/>
                <a:cs typeface="Arial" panose="020B0604020202020204" pitchFamily="34" charset="0"/>
              </a:rPr>
              <a:t>All who had ships</a:t>
            </a:r>
          </a:p>
          <a:p>
            <a:pPr marL="514350" indent="-514350" algn="just">
              <a:buFont typeface="+mj-lt"/>
              <a:buAutoNum type="arabicPeriod"/>
            </a:pPr>
            <a:endParaRPr lang="en-US" sz="2800" b="1" dirty="0">
              <a:latin typeface="Arial" panose="020B0604020202020204" pitchFamily="34" charset="0"/>
              <a:cs typeface="Arial" panose="020B0604020202020204" pitchFamily="34" charset="0"/>
            </a:endParaRPr>
          </a:p>
          <a:p>
            <a:pPr marL="514350" indent="-514350" algn="just">
              <a:buFont typeface="+mj-lt"/>
              <a:buAutoNum type="arabicPeriod"/>
            </a:pPr>
            <a:r>
              <a:rPr lang="en-US" sz="2800" b="1" dirty="0">
                <a:latin typeface="Arial" panose="020B0604020202020204" pitchFamily="34" charset="0"/>
                <a:cs typeface="Arial" panose="020B0604020202020204" pitchFamily="34" charset="0"/>
              </a:rPr>
              <a:t>Sailors</a:t>
            </a:r>
          </a:p>
          <a:p>
            <a:pPr marL="514350" indent="-514350" algn="just">
              <a:buFont typeface="+mj-lt"/>
              <a:buAutoNum type="arabicPeriod"/>
            </a:pPr>
            <a:endParaRPr lang="en-US" sz="2800" b="1" dirty="0">
              <a:latin typeface="Arial" panose="020B0604020202020204" pitchFamily="34" charset="0"/>
              <a:cs typeface="Arial" panose="020B0604020202020204" pitchFamily="34" charset="0"/>
            </a:endParaRPr>
          </a:p>
          <a:p>
            <a:pPr marL="514350" indent="-514350" algn="just">
              <a:buFont typeface="+mj-lt"/>
              <a:buAutoNum type="arabicPeriod"/>
            </a:pPr>
            <a:r>
              <a:rPr lang="en-US" sz="2800" b="1" dirty="0">
                <a:latin typeface="Arial" panose="020B0604020202020204" pitchFamily="34" charset="0"/>
                <a:cs typeface="Arial" panose="020B0604020202020204" pitchFamily="34" charset="0"/>
              </a:rPr>
              <a:t>All who trade by sea</a:t>
            </a:r>
          </a:p>
        </p:txBody>
      </p:sp>
    </p:spTree>
    <p:extLst>
      <p:ext uri="{BB962C8B-B14F-4D97-AF65-F5344CB8AC3E}">
        <p14:creationId xmlns:p14="http://schemas.microsoft.com/office/powerpoint/2010/main" val="42582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ar filled sky&#10;&#10;Description automatically generated">
            <a:extLst>
              <a:ext uri="{FF2B5EF4-FFF2-40B4-BE49-F238E27FC236}">
                <a16:creationId xmlns:a16="http://schemas.microsoft.com/office/drawing/2014/main" id="{A3AACAB4-9AE7-E5F8-A194-B02797C91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2578E020-3779-A17D-BF83-B43D5D2B5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23635"/>
            <a:ext cx="12192000" cy="3234366"/>
          </a:xfrm>
          <a:prstGeom prst="rect">
            <a:avLst/>
          </a:prstGeom>
        </p:spPr>
      </p:pic>
      <p:sp>
        <p:nvSpPr>
          <p:cNvPr id="4" name="Slide Number Placeholder 3">
            <a:extLst>
              <a:ext uri="{FF2B5EF4-FFF2-40B4-BE49-F238E27FC236}">
                <a16:creationId xmlns:a16="http://schemas.microsoft.com/office/drawing/2014/main" id="{7C636A80-23B5-2636-28C6-872372DC24DC}"/>
              </a:ext>
            </a:extLst>
          </p:cNvPr>
          <p:cNvSpPr>
            <a:spLocks noGrp="1"/>
          </p:cNvSpPr>
          <p:nvPr>
            <p:ph type="sldNum" sz="quarter" idx="10"/>
          </p:nvPr>
        </p:nvSpPr>
        <p:spPr/>
        <p:txBody>
          <a:bodyPr/>
          <a:lstStyle/>
          <a:p>
            <a:fld id="{074AB93A-AEF6-4B2B-8015-AB1375F19FCF}" type="slidenum">
              <a:rPr lang="en-US" smtClean="0"/>
              <a:pPr/>
              <a:t>43</a:t>
            </a:fld>
            <a:endParaRPr lang="en-US"/>
          </a:p>
        </p:txBody>
      </p:sp>
    </p:spTree>
    <p:extLst>
      <p:ext uri="{BB962C8B-B14F-4D97-AF65-F5344CB8AC3E}">
        <p14:creationId xmlns:p14="http://schemas.microsoft.com/office/powerpoint/2010/main" val="146572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000" fill="hold"/>
                                        <p:tgtEl>
                                          <p:spTgt spid="3"/>
                                        </p:tgtEl>
                                        <p:attrNameLst>
                                          <p:attrName>ppt_w</p:attrName>
                                        </p:attrNameLst>
                                      </p:cBhvr>
                                      <p:tavLst>
                                        <p:tav tm="0">
                                          <p:val>
                                            <p:fltVal val="0"/>
                                          </p:val>
                                        </p:tav>
                                        <p:tav tm="100000">
                                          <p:val>
                                            <p:strVal val="#ppt_w"/>
                                          </p:val>
                                        </p:tav>
                                      </p:tavLst>
                                    </p:anim>
                                    <p:anim calcmode="lin" valueType="num">
                                      <p:cBhvr>
                                        <p:cTn id="8" dur="7000" fill="hold"/>
                                        <p:tgtEl>
                                          <p:spTgt spid="3"/>
                                        </p:tgtEl>
                                        <p:attrNameLst>
                                          <p:attrName>ppt_h</p:attrName>
                                        </p:attrNameLst>
                                      </p:cBhvr>
                                      <p:tavLst>
                                        <p:tav tm="0">
                                          <p:val>
                                            <p:fltVal val="0"/>
                                          </p:val>
                                        </p:tav>
                                        <p:tav tm="100000">
                                          <p:val>
                                            <p:strVal val="#ppt_h"/>
                                          </p:val>
                                        </p:tav>
                                      </p:tavLst>
                                    </p:anim>
                                    <p:animEffect transition="in" filter="fade">
                                      <p:cBhvr>
                                        <p:cTn id="9" dur="7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5</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18:3-5</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1B8E97A-7019-9557-68FB-2159B8C93A56}"/>
              </a:ext>
            </a:extLst>
          </p:cNvPr>
          <p:cNvSpPr txBox="1"/>
          <p:nvPr/>
        </p:nvSpPr>
        <p:spPr>
          <a:xfrm>
            <a:off x="0" y="629130"/>
            <a:ext cx="12154356" cy="523220"/>
          </a:xfrm>
          <a:prstGeom prst="rect">
            <a:avLst/>
          </a:prstGeom>
          <a:noFill/>
        </p:spPr>
        <p:txBody>
          <a:bodyPr wrap="square" rtlCol="0">
            <a:spAutoFit/>
          </a:bodyPr>
          <a:lstStyle/>
          <a:p>
            <a:pPr algn="ctr"/>
            <a:r>
              <a:rPr lang="en-US" sz="2800" b="1" u="sng" dirty="0">
                <a:latin typeface="Arial" panose="020B0604020202020204" pitchFamily="34" charset="0"/>
                <a:cs typeface="Arial" panose="020B0604020202020204" pitchFamily="34" charset="0"/>
              </a:rPr>
              <a:t>Kings of the Earth</a:t>
            </a:r>
          </a:p>
        </p:txBody>
      </p:sp>
      <p:grpSp>
        <p:nvGrpSpPr>
          <p:cNvPr id="7" name="Group 6">
            <a:extLst>
              <a:ext uri="{FF2B5EF4-FFF2-40B4-BE49-F238E27FC236}">
                <a16:creationId xmlns:a16="http://schemas.microsoft.com/office/drawing/2014/main" id="{FBA06488-E710-C3D7-37FD-E80E98ECDB37}"/>
              </a:ext>
            </a:extLst>
          </p:cNvPr>
          <p:cNvGrpSpPr/>
          <p:nvPr/>
        </p:nvGrpSpPr>
        <p:grpSpPr>
          <a:xfrm>
            <a:off x="1032145" y="1420544"/>
            <a:ext cx="10045476" cy="3985156"/>
            <a:chOff x="1917926" y="1736229"/>
            <a:chExt cx="10045476" cy="3985156"/>
          </a:xfrm>
        </p:grpSpPr>
        <p:sp>
          <p:nvSpPr>
            <p:cNvPr id="4" name="TextBox 3">
              <a:extLst>
                <a:ext uri="{FF2B5EF4-FFF2-40B4-BE49-F238E27FC236}">
                  <a16:creationId xmlns:a16="http://schemas.microsoft.com/office/drawing/2014/main" id="{F4398D51-95EC-9BC7-53D4-FA91E156D5B5}"/>
                </a:ext>
              </a:extLst>
            </p:cNvPr>
            <p:cNvSpPr txBox="1"/>
            <p:nvPr/>
          </p:nvSpPr>
          <p:spPr>
            <a:xfrm>
              <a:off x="1917926" y="1736229"/>
              <a:ext cx="1909411" cy="3970318"/>
            </a:xfrm>
            <a:prstGeom prst="rect">
              <a:avLst/>
            </a:prstGeom>
            <a:noFill/>
          </p:spPr>
          <p:txBody>
            <a:bodyPr wrap="square" rtlCol="0">
              <a:spAutoFit/>
            </a:bodyPr>
            <a:lstStyle/>
            <a:p>
              <a:pPr algn="just"/>
              <a:r>
                <a:rPr lang="en-US" sz="2800" b="1" dirty="0">
                  <a:latin typeface="Arial" panose="020B0604020202020204" pitchFamily="34" charset="0"/>
                  <a:cs typeface="Arial" panose="020B0604020202020204" pitchFamily="34" charset="0"/>
                </a:rPr>
                <a:t>Rev 6:15</a:t>
              </a:r>
            </a:p>
            <a:p>
              <a:pPr algn="just"/>
              <a:r>
                <a:rPr lang="en-US" sz="2800" b="1" dirty="0">
                  <a:latin typeface="Arial" panose="020B0604020202020204" pitchFamily="34" charset="0"/>
                  <a:cs typeface="Arial" panose="020B0604020202020204" pitchFamily="34" charset="0"/>
                </a:rPr>
                <a:t>Rev 16:14</a:t>
              </a:r>
            </a:p>
            <a:p>
              <a:pPr algn="just"/>
              <a:r>
                <a:rPr lang="en-US" sz="2800" b="1" dirty="0">
                  <a:latin typeface="Arial" panose="020B0604020202020204" pitchFamily="34" charset="0"/>
                  <a:cs typeface="Arial" panose="020B0604020202020204" pitchFamily="34" charset="0"/>
                </a:rPr>
                <a:t>Rev 17:1</a:t>
              </a:r>
            </a:p>
            <a:p>
              <a:pPr algn="just"/>
              <a:r>
                <a:rPr lang="en-US" sz="2800" b="1" dirty="0">
                  <a:latin typeface="Arial" panose="020B0604020202020204" pitchFamily="34" charset="0"/>
                  <a:cs typeface="Arial" panose="020B0604020202020204" pitchFamily="34" charset="0"/>
                </a:rPr>
                <a:t>Rev 17:18</a:t>
              </a:r>
            </a:p>
            <a:p>
              <a:pPr algn="just"/>
              <a:r>
                <a:rPr lang="en-US" sz="2800" b="1" dirty="0">
                  <a:latin typeface="Arial" panose="020B0604020202020204" pitchFamily="34" charset="0"/>
                  <a:cs typeface="Arial" panose="020B0604020202020204" pitchFamily="34" charset="0"/>
                </a:rPr>
                <a:t>Rev 18:3</a:t>
              </a:r>
            </a:p>
            <a:p>
              <a:pPr algn="just"/>
              <a:r>
                <a:rPr lang="en-US" sz="2800" b="1" dirty="0">
                  <a:latin typeface="Arial" panose="020B0604020202020204" pitchFamily="34" charset="0"/>
                  <a:cs typeface="Arial" panose="020B0604020202020204" pitchFamily="34" charset="0"/>
                </a:rPr>
                <a:t>Rev 18:4</a:t>
              </a:r>
            </a:p>
            <a:p>
              <a:pPr algn="just"/>
              <a:endParaRPr lang="en-US" sz="2800" b="1" dirty="0">
                <a:latin typeface="Arial" panose="020B0604020202020204" pitchFamily="34" charset="0"/>
                <a:cs typeface="Arial" panose="020B0604020202020204" pitchFamily="34" charset="0"/>
              </a:endParaRPr>
            </a:p>
            <a:p>
              <a:pPr algn="just"/>
              <a:r>
                <a:rPr lang="en-US" sz="2800" b="1" dirty="0">
                  <a:latin typeface="Arial" panose="020B0604020202020204" pitchFamily="34" charset="0"/>
                  <a:cs typeface="Arial" panose="020B0604020202020204" pitchFamily="34" charset="0"/>
                </a:rPr>
                <a:t>Rev 18:9</a:t>
              </a:r>
            </a:p>
            <a:p>
              <a:pPr algn="just"/>
              <a:r>
                <a:rPr lang="en-US" sz="2800" b="1" dirty="0">
                  <a:latin typeface="Arial" panose="020B0604020202020204" pitchFamily="34" charset="0"/>
                  <a:cs typeface="Arial" panose="020B0604020202020204" pitchFamily="34" charset="0"/>
                </a:rPr>
                <a:t>Rev 19:9</a:t>
              </a:r>
            </a:p>
          </p:txBody>
        </p:sp>
        <p:sp>
          <p:nvSpPr>
            <p:cNvPr id="5" name="Rectangle 4">
              <a:extLst>
                <a:ext uri="{FF2B5EF4-FFF2-40B4-BE49-F238E27FC236}">
                  <a16:creationId xmlns:a16="http://schemas.microsoft.com/office/drawing/2014/main" id="{48606F63-B6B3-F4C5-6FE2-4B5CD6FF64D4}"/>
                </a:ext>
              </a:extLst>
            </p:cNvPr>
            <p:cNvSpPr/>
            <p:nvPr/>
          </p:nvSpPr>
          <p:spPr>
            <a:xfrm>
              <a:off x="4663000" y="1736229"/>
              <a:ext cx="7300402" cy="3970318"/>
            </a:xfrm>
            <a:prstGeom prst="rect">
              <a:avLst/>
            </a:prstGeom>
            <a:noFill/>
          </p:spPr>
          <p:txBody>
            <a:bodyPr wrap="square">
              <a:spAutoFit/>
            </a:bodyPr>
            <a:lstStyle/>
            <a:p>
              <a:pPr>
                <a:defRPr/>
              </a:pPr>
              <a:r>
                <a:rPr lang="en-US" altLang="en-US" sz="2800" b="1" dirty="0">
                  <a:latin typeface="Arial" pitchFamily="34" charset="0"/>
                  <a:cs typeface="Arial" pitchFamily="34" charset="0"/>
                </a:rPr>
                <a:t>Hid in mountains from God’s wrath</a:t>
              </a:r>
            </a:p>
            <a:p>
              <a:pPr>
                <a:defRPr/>
              </a:pPr>
              <a:r>
                <a:rPr lang="en-US" altLang="en-US" sz="2800" b="1" dirty="0">
                  <a:latin typeface="Arial" pitchFamily="34" charset="0"/>
                  <a:cs typeface="Arial" pitchFamily="34" charset="0"/>
                </a:rPr>
                <a:t>Prepare for battle against God</a:t>
              </a:r>
            </a:p>
            <a:p>
              <a:pPr>
                <a:defRPr/>
              </a:pPr>
              <a:r>
                <a:rPr lang="en-US" altLang="en-US" sz="2800" b="1" dirty="0">
                  <a:latin typeface="Arial" pitchFamily="34" charset="0"/>
                  <a:cs typeface="Arial" pitchFamily="34" charset="0"/>
                </a:rPr>
                <a:t>Committed “fornication” with harlot</a:t>
              </a:r>
            </a:p>
            <a:p>
              <a:pPr>
                <a:defRPr/>
              </a:pPr>
              <a:r>
                <a:rPr lang="en-US" altLang="en-US" sz="2800" b="1" dirty="0">
                  <a:latin typeface="Arial" pitchFamily="34" charset="0"/>
                  <a:cs typeface="Arial" pitchFamily="34" charset="0"/>
                </a:rPr>
                <a:t>Allow harlot to reign over them</a:t>
              </a:r>
            </a:p>
            <a:p>
              <a:pPr>
                <a:defRPr/>
              </a:pPr>
              <a:r>
                <a:rPr lang="en-US" altLang="en-US" sz="2800" b="1" dirty="0">
                  <a:latin typeface="Arial" pitchFamily="34" charset="0"/>
                  <a:cs typeface="Arial" pitchFamily="34" charset="0"/>
                </a:rPr>
                <a:t>Received wealth and power from harlot </a:t>
              </a:r>
            </a:p>
            <a:p>
              <a:pPr>
                <a:defRPr/>
              </a:pPr>
              <a:r>
                <a:rPr lang="en-US" altLang="en-US" sz="2800" b="1" dirty="0">
                  <a:latin typeface="Arial" pitchFamily="34" charset="0"/>
                  <a:cs typeface="Arial" pitchFamily="34" charset="0"/>
                </a:rPr>
                <a:t>Saints told to come out from among them</a:t>
              </a:r>
            </a:p>
            <a:p>
              <a:pPr marL="640080" lvl="1" indent="-182880">
                <a:buFont typeface="Arial" panose="020B0604020202020204" pitchFamily="34" charset="0"/>
                <a:buChar char="•"/>
                <a:defRPr/>
              </a:pPr>
              <a:r>
                <a:rPr lang="en-US" altLang="en-US" sz="2800" b="1" dirty="0">
                  <a:latin typeface="Arial" pitchFamily="34" charset="0"/>
                  <a:cs typeface="Arial" pitchFamily="34" charset="0"/>
                </a:rPr>
                <a:t>	Do not partake in their sins, plagues</a:t>
              </a:r>
            </a:p>
            <a:p>
              <a:pPr>
                <a:defRPr/>
              </a:pPr>
              <a:r>
                <a:rPr lang="en-US" altLang="en-US" sz="2800" b="1" dirty="0">
                  <a:latin typeface="Arial" pitchFamily="34" charset="0"/>
                  <a:cs typeface="Arial" pitchFamily="34" charset="0"/>
                </a:rPr>
                <a:t>Mourn harlot’s judgment</a:t>
              </a:r>
            </a:p>
            <a:p>
              <a:pPr>
                <a:defRPr/>
              </a:pPr>
              <a:r>
                <a:rPr lang="en-US" altLang="en-US" sz="2800" b="1" dirty="0">
                  <a:latin typeface="Arial" pitchFamily="34" charset="0"/>
                  <a:cs typeface="Arial" pitchFamily="34" charset="0"/>
                </a:rPr>
                <a:t>Make war against the Lamb of God</a:t>
              </a:r>
            </a:p>
          </p:txBody>
        </p:sp>
        <p:sp>
          <p:nvSpPr>
            <p:cNvPr id="8" name="TextBox 7">
              <a:extLst>
                <a:ext uri="{FF2B5EF4-FFF2-40B4-BE49-F238E27FC236}">
                  <a16:creationId xmlns:a16="http://schemas.microsoft.com/office/drawing/2014/main" id="{2BF5F6E8-2455-BABE-1C29-5354048590AC}"/>
                </a:ext>
              </a:extLst>
            </p:cNvPr>
            <p:cNvSpPr txBox="1"/>
            <p:nvPr/>
          </p:nvSpPr>
          <p:spPr>
            <a:xfrm>
              <a:off x="3519227" y="1751067"/>
              <a:ext cx="2152233" cy="3970318"/>
            </a:xfrm>
            <a:prstGeom prst="rect">
              <a:avLst/>
            </a:prstGeom>
            <a:noFill/>
          </p:spPr>
          <p:txBody>
            <a:bodyPr wrap="square" rtlCol="0">
              <a:spAutoFit/>
            </a:bodyPr>
            <a:lstStyle/>
            <a:p>
              <a:pPr algn="just"/>
              <a:r>
                <a:rPr lang="en-US" sz="2800" b="1" dirty="0">
                  <a:latin typeface="Courier New" panose="02070309020205020404" pitchFamily="49" charset="0"/>
                  <a:cs typeface="Courier New" panose="02070309020205020404" pitchFamily="49" charset="0"/>
                </a:rPr>
                <a:t>.....</a:t>
              </a:r>
            </a:p>
            <a:p>
              <a:pPr algn="just"/>
              <a:r>
                <a:rPr lang="en-US" sz="2800" b="1" dirty="0">
                  <a:latin typeface="Courier New" panose="02070309020205020404" pitchFamily="49" charset="0"/>
                  <a:cs typeface="Courier New" panose="02070309020205020404" pitchFamily="49" charset="0"/>
                </a:rPr>
                <a:t> ....</a:t>
              </a:r>
            </a:p>
            <a:p>
              <a:pPr algn="just"/>
              <a:r>
                <a:rPr lang="en-US" sz="2800" b="1" dirty="0">
                  <a:latin typeface="Courier New" panose="02070309020205020404" pitchFamily="49" charset="0"/>
                  <a:cs typeface="Courier New" panose="02070309020205020404" pitchFamily="49" charset="0"/>
                </a:rPr>
                <a:t>.....</a:t>
              </a:r>
            </a:p>
            <a:p>
              <a:pPr algn="just"/>
              <a:r>
                <a:rPr lang="en-US" sz="2800" b="1" dirty="0">
                  <a:latin typeface="Courier New" panose="02070309020205020404" pitchFamily="49" charset="0"/>
                  <a:cs typeface="Courier New" panose="02070309020205020404" pitchFamily="49" charset="0"/>
                </a:rPr>
                <a:t> ....</a:t>
              </a:r>
            </a:p>
            <a:p>
              <a:pPr algn="just"/>
              <a:r>
                <a:rPr lang="en-US" sz="2800" b="1" dirty="0">
                  <a:latin typeface="Courier New" panose="02070309020205020404" pitchFamily="49" charset="0"/>
                  <a:cs typeface="Courier New" panose="02070309020205020404" pitchFamily="49" charset="0"/>
                </a:rPr>
                <a:t>.....</a:t>
              </a:r>
            </a:p>
            <a:p>
              <a:pPr algn="just"/>
              <a:r>
                <a:rPr lang="en-US" sz="2800" b="1" dirty="0">
                  <a:latin typeface="Courier New" panose="02070309020205020404" pitchFamily="49" charset="0"/>
                  <a:cs typeface="Courier New" panose="02070309020205020404" pitchFamily="49" charset="0"/>
                </a:rPr>
                <a:t>.....</a:t>
              </a:r>
            </a:p>
            <a:p>
              <a:pPr algn="just"/>
              <a:endParaRPr lang="en-US" sz="2800" b="1" dirty="0">
                <a:latin typeface="Courier New" panose="02070309020205020404" pitchFamily="49" charset="0"/>
                <a:cs typeface="Courier New" panose="02070309020205020404" pitchFamily="49" charset="0"/>
              </a:endParaRPr>
            </a:p>
            <a:p>
              <a:pPr algn="just"/>
              <a:r>
                <a:rPr lang="en-US" sz="2800" b="1" dirty="0">
                  <a:latin typeface="Courier New" panose="02070309020205020404" pitchFamily="49" charset="0"/>
                  <a:cs typeface="Courier New" panose="02070309020205020404" pitchFamily="49" charset="0"/>
                </a:rPr>
                <a:t>.....</a:t>
              </a:r>
            </a:p>
            <a:p>
              <a:pPr algn="just"/>
              <a:r>
                <a:rPr lang="en-US" sz="2800" b="1" dirty="0">
                  <a:latin typeface="Courier New" panose="02070309020205020404" pitchFamily="49" charset="0"/>
                  <a:cs typeface="Courier New" panose="02070309020205020404" pitchFamily="49" charset="0"/>
                </a:rPr>
                <a:t>.....</a:t>
              </a:r>
            </a:p>
          </p:txBody>
        </p:sp>
      </p:grpSp>
    </p:spTree>
    <p:extLst>
      <p:ext uri="{BB962C8B-B14F-4D97-AF65-F5344CB8AC3E}">
        <p14:creationId xmlns:p14="http://schemas.microsoft.com/office/powerpoint/2010/main" val="297139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6</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18:3 - Translations</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1F6D595-A17C-4A38-AAB6-8E4625DB08F7}"/>
              </a:ext>
            </a:extLst>
          </p:cNvPr>
          <p:cNvSpPr txBox="1"/>
          <p:nvPr/>
        </p:nvSpPr>
        <p:spPr>
          <a:xfrm>
            <a:off x="0" y="633494"/>
            <a:ext cx="12192000" cy="1815882"/>
          </a:xfrm>
          <a:prstGeom prst="rect">
            <a:avLst/>
          </a:prstGeom>
          <a:solidFill>
            <a:srgbClr val="FFFF00"/>
          </a:solidFill>
          <a:ln>
            <a:solidFill>
              <a:schemeClr val="tx1"/>
            </a:solidFill>
          </a:ln>
        </p:spPr>
        <p:txBody>
          <a:bodyPr wrap="square">
            <a:spAutoFit/>
          </a:bodyPr>
          <a:lstStyle/>
          <a:p>
            <a:pPr algn="just"/>
            <a:r>
              <a:rPr lang="en-US" sz="2800" b="1" baseline="30000" dirty="0">
                <a:solidFill>
                  <a:srgbClr val="C00000"/>
                </a:solidFill>
                <a:latin typeface="Arial" panose="020B0604020202020204" pitchFamily="34" charset="0"/>
                <a:cs typeface="Arial" panose="020B0604020202020204" pitchFamily="34" charset="0"/>
              </a:rPr>
              <a:t>3</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For all nations have drunk of the wine of the wrath of her fornication, and the </a:t>
            </a:r>
            <a:r>
              <a:rPr lang="en-US" sz="2800" b="1" i="1" dirty="0">
                <a:solidFill>
                  <a:srgbClr val="C00000"/>
                </a:solidFill>
                <a:latin typeface="Arial" panose="020B0604020202020204" pitchFamily="34" charset="0"/>
                <a:cs typeface="Arial" panose="020B0604020202020204" pitchFamily="34" charset="0"/>
              </a:rPr>
              <a:t>kings of the earth </a:t>
            </a:r>
            <a:r>
              <a:rPr lang="en-US" sz="2800" b="1" i="1" dirty="0">
                <a:latin typeface="Arial" panose="020B0604020202020204" pitchFamily="34" charset="0"/>
                <a:cs typeface="Arial" panose="020B0604020202020204" pitchFamily="34" charset="0"/>
              </a:rPr>
              <a:t>have committed fornication with her, and the merchants of the earth are waxed rich through the </a:t>
            </a:r>
            <a:r>
              <a:rPr lang="en-US" sz="2800" b="1" i="1" u="sng" dirty="0">
                <a:solidFill>
                  <a:srgbClr val="C00000"/>
                </a:solidFill>
                <a:latin typeface="Arial" panose="020B0604020202020204" pitchFamily="34" charset="0"/>
                <a:cs typeface="Arial" panose="020B0604020202020204" pitchFamily="34" charset="0"/>
              </a:rPr>
              <a:t>abundance</a:t>
            </a:r>
            <a:r>
              <a:rPr lang="en-US" sz="2800" b="1" i="1" dirty="0">
                <a:solidFill>
                  <a:srgbClr val="C00000"/>
                </a:solidFill>
                <a:latin typeface="Arial" panose="020B0604020202020204" pitchFamily="34" charset="0"/>
                <a:cs typeface="Arial" panose="020B0604020202020204" pitchFamily="34" charset="0"/>
              </a:rPr>
              <a:t> </a:t>
            </a:r>
            <a:r>
              <a:rPr lang="en-US" sz="2800" b="1" baseline="30000" dirty="0">
                <a:solidFill>
                  <a:srgbClr val="C00000"/>
                </a:solidFill>
                <a:latin typeface="Arial" panose="020B0604020202020204" pitchFamily="34" charset="0"/>
                <a:cs typeface="Arial" panose="020B0604020202020204" pitchFamily="34" charset="0"/>
              </a:rPr>
              <a:t>1</a:t>
            </a:r>
            <a:r>
              <a:rPr lang="en-US" sz="2800" b="1" i="1" dirty="0">
                <a:latin typeface="Arial" panose="020B0604020202020204" pitchFamily="34" charset="0"/>
                <a:cs typeface="Arial" panose="020B0604020202020204" pitchFamily="34" charset="0"/>
              </a:rPr>
              <a:t> of her </a:t>
            </a:r>
            <a:r>
              <a:rPr lang="en-US" sz="2800" b="1" i="1" u="sng" dirty="0">
                <a:solidFill>
                  <a:srgbClr val="C00000"/>
                </a:solidFill>
                <a:latin typeface="Arial" panose="020B0604020202020204" pitchFamily="34" charset="0"/>
                <a:cs typeface="Arial" panose="020B0604020202020204" pitchFamily="34" charset="0"/>
              </a:rPr>
              <a:t>delicacies</a:t>
            </a:r>
            <a:r>
              <a:rPr lang="en-US" sz="2800" b="1" i="1" dirty="0">
                <a:solidFill>
                  <a:srgbClr val="C00000"/>
                </a:solidFill>
                <a:latin typeface="Arial" panose="020B0604020202020204" pitchFamily="34" charset="0"/>
                <a:cs typeface="Arial" panose="020B0604020202020204" pitchFamily="34" charset="0"/>
              </a:rPr>
              <a:t> </a:t>
            </a:r>
            <a:r>
              <a:rPr lang="en-US" sz="2800" b="1" baseline="30000" dirty="0">
                <a:solidFill>
                  <a:srgbClr val="C00000"/>
                </a:solidFill>
                <a:latin typeface="Arial" panose="020B0604020202020204" pitchFamily="34" charset="0"/>
                <a:cs typeface="Arial" panose="020B0604020202020204" pitchFamily="34" charset="0"/>
              </a:rPr>
              <a:t>2</a:t>
            </a:r>
            <a:r>
              <a:rPr lang="en-US" sz="2800" b="1" i="1" dirty="0">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2A3F374C-3E28-2636-691D-406281211CE7}"/>
              </a:ext>
            </a:extLst>
          </p:cNvPr>
          <p:cNvSpPr txBox="1"/>
          <p:nvPr/>
        </p:nvSpPr>
        <p:spPr>
          <a:xfrm>
            <a:off x="2733833" y="2816742"/>
            <a:ext cx="6642100" cy="3108543"/>
          </a:xfrm>
          <a:prstGeom prst="rect">
            <a:avLst/>
          </a:prstGeom>
          <a:noFill/>
        </p:spPr>
        <p:txBody>
          <a:bodyPr wrap="square">
            <a:spAutoFit/>
          </a:bodyPr>
          <a:lstStyle/>
          <a:p>
            <a:pPr algn="ctr"/>
            <a:r>
              <a:rPr lang="en-US" sz="2800" b="1" baseline="30000" dirty="0">
                <a:solidFill>
                  <a:srgbClr val="C00000"/>
                </a:solidFill>
                <a:latin typeface="Arial" panose="020B0604020202020204" pitchFamily="34" charset="0"/>
                <a:cs typeface="Arial" panose="020B0604020202020204" pitchFamily="34" charset="0"/>
              </a:rPr>
              <a:t>1</a:t>
            </a:r>
            <a:r>
              <a:rPr lang="en-US" sz="2800" b="1" dirty="0">
                <a:solidFill>
                  <a:srgbClr val="C00000"/>
                </a:solidFill>
                <a:latin typeface="Arial" panose="020B0604020202020204" pitchFamily="34" charset="0"/>
                <a:cs typeface="Arial" panose="020B0604020202020204" pitchFamily="34" charset="0"/>
              </a:rPr>
              <a:t>  </a:t>
            </a:r>
            <a:r>
              <a:rPr lang="el-GR" sz="2800" b="1" dirty="0">
                <a:solidFill>
                  <a:srgbClr val="C00000"/>
                </a:solidFill>
                <a:latin typeface="Arial" panose="020B0604020202020204" pitchFamily="34" charset="0"/>
                <a:cs typeface="Arial" panose="020B0604020202020204" pitchFamily="34" charset="0"/>
              </a:rPr>
              <a:t>δυνάμεως</a:t>
            </a:r>
            <a:r>
              <a:rPr lang="el-GR"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dynameōs</a:t>
            </a:r>
            <a:r>
              <a:rPr lang="en-US" sz="2800" b="1" dirty="0">
                <a:latin typeface="Arial" panose="020B0604020202020204" pitchFamily="34" charset="0"/>
                <a:cs typeface="Arial" panose="020B0604020202020204" pitchFamily="34" charset="0"/>
              </a:rPr>
              <a:t>) </a:t>
            </a:r>
            <a:r>
              <a:rPr lang="en-US" sz="2800" b="1" i="0" dirty="0">
                <a:effectLst/>
                <a:latin typeface="Arial" panose="020B0604020202020204" pitchFamily="34" charset="0"/>
                <a:cs typeface="Arial" panose="020B0604020202020204" pitchFamily="34" charset="0"/>
              </a:rPr>
              <a:t>- Ref #1411</a:t>
            </a:r>
            <a:r>
              <a:rPr lang="en-US" sz="2800" b="1" baseline="30000" dirty="0">
                <a:latin typeface="Arial" panose="020B0604020202020204" pitchFamily="34" charset="0"/>
                <a:cs typeface="Arial" panose="020B0604020202020204" pitchFamily="34" charset="0"/>
              </a:rPr>
              <a:t> </a:t>
            </a:r>
            <a:r>
              <a:rPr lang="en-US" sz="2800" b="1" baseline="30000" dirty="0">
                <a:solidFill>
                  <a:srgbClr val="C00000"/>
                </a:solidFill>
                <a:latin typeface="Arial" panose="020B0604020202020204" pitchFamily="34" charset="0"/>
                <a:cs typeface="Arial" panose="020B0604020202020204" pitchFamily="34" charset="0"/>
              </a:rPr>
              <a:t>3</a:t>
            </a:r>
            <a:endParaRPr lang="en-US" sz="2800" b="1" i="0" dirty="0">
              <a:solidFill>
                <a:srgbClr val="C00000"/>
              </a:solidFill>
              <a:effectLst/>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21x in N.T.</a:t>
            </a:r>
          </a:p>
          <a:p>
            <a:pPr algn="ctr"/>
            <a:r>
              <a:rPr lang="en-US" sz="2800" b="1" dirty="0">
                <a:latin typeface="Arial" panose="020B0604020202020204" pitchFamily="34" charset="0"/>
                <a:cs typeface="Arial" panose="020B0604020202020204" pitchFamily="34" charset="0"/>
              </a:rPr>
              <a:t>“Power”</a:t>
            </a:r>
          </a:p>
          <a:p>
            <a:pPr algn="ctr"/>
            <a:endParaRPr lang="en-US" sz="2800" b="1" dirty="0">
              <a:latin typeface="Arial" panose="020B0604020202020204" pitchFamily="34" charset="0"/>
              <a:cs typeface="Arial" panose="020B0604020202020204" pitchFamily="34" charset="0"/>
            </a:endParaRPr>
          </a:p>
          <a:p>
            <a:pPr algn="ctr"/>
            <a:r>
              <a:rPr lang="en-US" sz="2800" b="1" baseline="30000" dirty="0">
                <a:solidFill>
                  <a:srgbClr val="C00000"/>
                </a:solidFill>
                <a:latin typeface="Arial" panose="020B0604020202020204" pitchFamily="34" charset="0"/>
                <a:cs typeface="Arial" panose="020B0604020202020204" pitchFamily="34" charset="0"/>
              </a:rPr>
              <a:t>2</a:t>
            </a:r>
            <a:r>
              <a:rPr lang="en-US" sz="2800" b="1" dirty="0">
                <a:solidFill>
                  <a:srgbClr val="C00000"/>
                </a:solidFill>
                <a:latin typeface="Arial" panose="020B0604020202020204" pitchFamily="34" charset="0"/>
                <a:cs typeface="Arial" panose="020B0604020202020204" pitchFamily="34" charset="0"/>
              </a:rPr>
              <a:t>  </a:t>
            </a:r>
            <a:r>
              <a:rPr lang="el-GR" sz="2800" b="1" dirty="0">
                <a:solidFill>
                  <a:srgbClr val="C00000"/>
                </a:solidFill>
                <a:latin typeface="Arial" panose="020B0604020202020204" pitchFamily="34" charset="0"/>
                <a:cs typeface="Arial" panose="020B0604020202020204" pitchFamily="34" charset="0"/>
              </a:rPr>
              <a:t>στρήνους</a:t>
            </a:r>
            <a:r>
              <a:rPr lang="el-GR"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strēnous</a:t>
            </a:r>
            <a:r>
              <a:rPr lang="en-US" sz="2800" b="1" dirty="0">
                <a:latin typeface="Arial" panose="020B0604020202020204" pitchFamily="34" charset="0"/>
                <a:cs typeface="Arial" panose="020B0604020202020204" pitchFamily="34" charset="0"/>
              </a:rPr>
              <a:t>) - Ref #4764</a:t>
            </a:r>
            <a:r>
              <a:rPr lang="en-US" sz="2800" b="1" baseline="30000" dirty="0">
                <a:latin typeface="Arial" panose="020B0604020202020204" pitchFamily="34" charset="0"/>
                <a:cs typeface="Arial" panose="020B0604020202020204" pitchFamily="34" charset="0"/>
              </a:rPr>
              <a:t> </a:t>
            </a:r>
            <a:r>
              <a:rPr lang="en-US" sz="2800" b="1" baseline="30000" dirty="0">
                <a:solidFill>
                  <a:srgbClr val="C00000"/>
                </a:solidFill>
                <a:latin typeface="Arial" panose="020B0604020202020204" pitchFamily="34" charset="0"/>
                <a:cs typeface="Arial" panose="020B0604020202020204" pitchFamily="34" charset="0"/>
              </a:rPr>
              <a:t>3</a:t>
            </a:r>
            <a:endParaRPr lang="en-US" sz="2800" b="1" dirty="0">
              <a:solidFill>
                <a:srgbClr val="C00000"/>
              </a:solidFill>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1x in N.T.</a:t>
            </a:r>
          </a:p>
          <a:p>
            <a:pPr algn="ctr"/>
            <a:r>
              <a:rPr lang="en-US" sz="2800" b="1" dirty="0">
                <a:latin typeface="Arial" panose="020B0604020202020204" pitchFamily="34" charset="0"/>
                <a:cs typeface="Arial" panose="020B0604020202020204" pitchFamily="34" charset="0"/>
              </a:rPr>
              <a:t>“Self-Indulgent Luxury”</a:t>
            </a:r>
          </a:p>
        </p:txBody>
      </p:sp>
      <p:sp>
        <p:nvSpPr>
          <p:cNvPr id="6" name="TextBox 5">
            <a:extLst>
              <a:ext uri="{FF2B5EF4-FFF2-40B4-BE49-F238E27FC236}">
                <a16:creationId xmlns:a16="http://schemas.microsoft.com/office/drawing/2014/main" id="{1BFF76B0-7C1C-EE18-554F-CBB15EE5DC49}"/>
              </a:ext>
            </a:extLst>
          </p:cNvPr>
          <p:cNvSpPr txBox="1"/>
          <p:nvPr/>
        </p:nvSpPr>
        <p:spPr>
          <a:xfrm>
            <a:off x="0" y="6438793"/>
            <a:ext cx="12168333" cy="400110"/>
          </a:xfrm>
          <a:prstGeom prst="rect">
            <a:avLst/>
          </a:prstGeom>
          <a:noFill/>
        </p:spPr>
        <p:txBody>
          <a:bodyPr wrap="square">
            <a:spAutoFit/>
          </a:bodyPr>
          <a:lstStyle/>
          <a:p>
            <a:pPr>
              <a:buClr>
                <a:schemeClr val="tx1"/>
              </a:buClr>
            </a:pPr>
            <a:r>
              <a:rPr lang="en-US" altLang="en-US" sz="2800" b="1" baseline="30000" dirty="0">
                <a:solidFill>
                  <a:srgbClr val="C00000"/>
                </a:solidFill>
                <a:latin typeface="Arial" panose="020B0604020202020204" pitchFamily="34" charset="0"/>
                <a:cs typeface="Arial" panose="020B0604020202020204" pitchFamily="34" charset="0"/>
              </a:rPr>
              <a:t>3</a:t>
            </a:r>
            <a:r>
              <a:rPr lang="en-US" altLang="en-US" sz="2000" b="1" dirty="0">
                <a:solidFill>
                  <a:srgbClr val="C00000"/>
                </a:solidFill>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biblehub.com</a:t>
            </a:r>
            <a:endParaRPr lang="en-US" sz="32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94C758A-F4E1-0B64-8356-0D95F66D85C3}"/>
              </a:ext>
            </a:extLst>
          </p:cNvPr>
          <p:cNvSpPr>
            <a:spLocks noChangeArrowheads="1"/>
          </p:cNvSpPr>
          <p:nvPr/>
        </p:nvSpPr>
        <p:spPr bwMode="auto">
          <a:xfrm>
            <a:off x="-8178" y="6383021"/>
            <a:ext cx="12179808" cy="45719"/>
          </a:xfrm>
          <a:prstGeom prst="rect">
            <a:avLst/>
          </a:prstGeom>
          <a:solidFill>
            <a:srgbClr val="A4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385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7</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18:7 - Translations</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455BC75-3CF2-0740-F2C4-8EB872C960B0}"/>
              </a:ext>
            </a:extLst>
          </p:cNvPr>
          <p:cNvSpPr txBox="1"/>
          <p:nvPr/>
        </p:nvSpPr>
        <p:spPr>
          <a:xfrm>
            <a:off x="0" y="631900"/>
            <a:ext cx="12192000" cy="1384995"/>
          </a:xfrm>
          <a:prstGeom prst="rect">
            <a:avLst/>
          </a:prstGeom>
          <a:solidFill>
            <a:srgbClr val="FFFF00"/>
          </a:solidFill>
          <a:ln>
            <a:solidFill>
              <a:schemeClr val="tx1"/>
            </a:solidFill>
          </a:ln>
        </p:spPr>
        <p:txBody>
          <a:bodyPr wrap="square">
            <a:spAutoFit/>
          </a:bodyPr>
          <a:lstStyle/>
          <a:p>
            <a:pPr algn="just"/>
            <a:r>
              <a:rPr lang="en-US" sz="2800" b="1" baseline="30000" dirty="0">
                <a:solidFill>
                  <a:srgbClr val="C00000"/>
                </a:solidFill>
                <a:latin typeface="Arial" panose="020B0604020202020204" pitchFamily="34" charset="0"/>
                <a:cs typeface="Arial" panose="020B0604020202020204" pitchFamily="34" charset="0"/>
              </a:rPr>
              <a:t>7</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How much she hath glorified herself, and lived </a:t>
            </a:r>
            <a:r>
              <a:rPr lang="en-US" sz="2800" b="1" i="1" u="sng" dirty="0">
                <a:solidFill>
                  <a:srgbClr val="C00000"/>
                </a:solidFill>
                <a:latin typeface="Arial" panose="020B0604020202020204" pitchFamily="34" charset="0"/>
                <a:cs typeface="Arial" panose="020B0604020202020204" pitchFamily="34" charset="0"/>
              </a:rPr>
              <a:t>deliciously</a:t>
            </a:r>
            <a:r>
              <a:rPr lang="en-US" sz="2800" b="1" i="1" dirty="0">
                <a:latin typeface="Arial" panose="020B0604020202020204" pitchFamily="34" charset="0"/>
                <a:cs typeface="Arial" panose="020B0604020202020204" pitchFamily="34" charset="0"/>
              </a:rPr>
              <a:t>, so much torment and sorrow give her: for she saith in her heart, I sit a queen, and am no widow, and shall see no sorrow.</a:t>
            </a:r>
          </a:p>
        </p:txBody>
      </p:sp>
      <p:sp>
        <p:nvSpPr>
          <p:cNvPr id="5" name="TextBox 4">
            <a:extLst>
              <a:ext uri="{FF2B5EF4-FFF2-40B4-BE49-F238E27FC236}">
                <a16:creationId xmlns:a16="http://schemas.microsoft.com/office/drawing/2014/main" id="{AE3F031D-8DAE-DAFF-2F76-61D39E99A5E0}"/>
              </a:ext>
            </a:extLst>
          </p:cNvPr>
          <p:cNvSpPr txBox="1"/>
          <p:nvPr/>
        </p:nvSpPr>
        <p:spPr>
          <a:xfrm>
            <a:off x="2587783" y="3315302"/>
            <a:ext cx="6934200" cy="1815882"/>
          </a:xfrm>
          <a:prstGeom prst="rect">
            <a:avLst/>
          </a:prstGeom>
          <a:noFill/>
        </p:spPr>
        <p:txBody>
          <a:bodyPr wrap="square">
            <a:spAutoFit/>
          </a:bodyPr>
          <a:lstStyle/>
          <a:p>
            <a:pPr algn="ctr"/>
            <a:r>
              <a:rPr lang="el-GR" sz="2800" b="1" dirty="0">
                <a:solidFill>
                  <a:srgbClr val="C00000"/>
                </a:solidFill>
                <a:latin typeface="Arial" panose="020B0604020202020204" pitchFamily="34" charset="0"/>
                <a:cs typeface="Arial" panose="020B0604020202020204" pitchFamily="34" charset="0"/>
              </a:rPr>
              <a:t>ἐστρηνίασεν</a:t>
            </a:r>
            <a:r>
              <a:rPr lang="el-GR" sz="2800" b="1" dirty="0">
                <a:latin typeface="Arial" panose="020B0604020202020204" pitchFamily="34" charset="0"/>
                <a:cs typeface="Arial" panose="020B0604020202020204" pitchFamily="34" charset="0"/>
              </a:rPr>
              <a:t> </a:t>
            </a:r>
            <a:r>
              <a:rPr lang="el-GR" sz="2800" b="1" i="0" dirty="0">
                <a:solidFill>
                  <a:srgbClr val="552200"/>
                </a:solidFill>
                <a:effectLst/>
                <a:latin typeface="Arial" panose="020B0604020202020204" pitchFamily="34" charset="0"/>
                <a:cs typeface="Arial" panose="020B0604020202020204" pitchFamily="34" charset="0"/>
              </a:rPr>
              <a:t> </a:t>
            </a:r>
            <a:r>
              <a:rPr lang="el-GR" sz="2800" b="1" i="0" dirty="0">
                <a:effectLst/>
                <a:latin typeface="Arial" panose="020B0604020202020204" pitchFamily="34" charset="0"/>
                <a:cs typeface="Arial" panose="020B0604020202020204" pitchFamily="34" charset="0"/>
              </a:rPr>
              <a:t>(</a:t>
            </a:r>
            <a:r>
              <a:rPr lang="en-US" sz="2800" b="1" dirty="0" err="1">
                <a:latin typeface="Arial" panose="020B0604020202020204" pitchFamily="34" charset="0"/>
                <a:cs typeface="Arial" panose="020B0604020202020204" pitchFamily="34" charset="0"/>
              </a:rPr>
              <a:t>estrēniasen</a:t>
            </a:r>
            <a:r>
              <a:rPr lang="en-US" sz="2800" b="1" i="0" dirty="0">
                <a:effectLst/>
                <a:latin typeface="Arial" panose="020B0604020202020204" pitchFamily="34" charset="0"/>
                <a:cs typeface="Arial" panose="020B0604020202020204" pitchFamily="34" charset="0"/>
              </a:rPr>
              <a:t>) - Ref #4763</a:t>
            </a:r>
            <a:r>
              <a:rPr lang="en-US" sz="2800" b="1" baseline="30000" dirty="0">
                <a:latin typeface="Arial" panose="020B0604020202020204" pitchFamily="34" charset="0"/>
                <a:cs typeface="Arial" panose="020B0604020202020204" pitchFamily="34" charset="0"/>
              </a:rPr>
              <a:t> </a:t>
            </a:r>
            <a:r>
              <a:rPr lang="en-US" sz="2800" b="1" baseline="30000" dirty="0">
                <a:solidFill>
                  <a:srgbClr val="C00000"/>
                </a:solidFill>
                <a:latin typeface="Arial" panose="020B0604020202020204" pitchFamily="34" charset="0"/>
                <a:cs typeface="Arial" panose="020B0604020202020204" pitchFamily="34" charset="0"/>
              </a:rPr>
              <a:t>1</a:t>
            </a:r>
            <a:endParaRPr lang="en-US" sz="2800" b="1" i="0" dirty="0">
              <a:solidFill>
                <a:srgbClr val="C00000"/>
              </a:solidFill>
              <a:effectLst/>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2x in N.T.</a:t>
            </a:r>
          </a:p>
          <a:p>
            <a:pPr algn="ct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“Lived in luxuriously”</a:t>
            </a:r>
          </a:p>
        </p:txBody>
      </p:sp>
      <p:sp>
        <p:nvSpPr>
          <p:cNvPr id="6" name="TextBox 5">
            <a:extLst>
              <a:ext uri="{FF2B5EF4-FFF2-40B4-BE49-F238E27FC236}">
                <a16:creationId xmlns:a16="http://schemas.microsoft.com/office/drawing/2014/main" id="{B01465A8-5D17-1F20-377A-21BCD5CD95F8}"/>
              </a:ext>
            </a:extLst>
          </p:cNvPr>
          <p:cNvSpPr txBox="1"/>
          <p:nvPr/>
        </p:nvSpPr>
        <p:spPr>
          <a:xfrm>
            <a:off x="0" y="6438793"/>
            <a:ext cx="12168333" cy="400110"/>
          </a:xfrm>
          <a:prstGeom prst="rect">
            <a:avLst/>
          </a:prstGeom>
          <a:noFill/>
        </p:spPr>
        <p:txBody>
          <a:bodyPr wrap="square">
            <a:spAutoFit/>
          </a:bodyPr>
          <a:lstStyle/>
          <a:p>
            <a:pPr>
              <a:buClr>
                <a:schemeClr val="tx1"/>
              </a:buClr>
            </a:pPr>
            <a:r>
              <a:rPr lang="en-US" altLang="en-US" sz="2800" b="1" baseline="30000" dirty="0">
                <a:solidFill>
                  <a:srgbClr val="C00000"/>
                </a:solidFill>
                <a:latin typeface="Arial" panose="020B0604020202020204" pitchFamily="34" charset="0"/>
                <a:cs typeface="Arial" panose="020B0604020202020204" pitchFamily="34" charset="0"/>
              </a:rPr>
              <a:t>1</a:t>
            </a:r>
            <a:r>
              <a:rPr lang="en-US" altLang="en-US" sz="2000" b="1" dirty="0">
                <a:solidFill>
                  <a:srgbClr val="C00000"/>
                </a:solidFill>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biblehub.com</a:t>
            </a:r>
            <a:endParaRPr lang="en-US" sz="32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C581E47-A763-9AE1-50E3-A2CA1C72F302}"/>
              </a:ext>
            </a:extLst>
          </p:cNvPr>
          <p:cNvSpPr>
            <a:spLocks noChangeArrowheads="1"/>
          </p:cNvSpPr>
          <p:nvPr/>
        </p:nvSpPr>
        <p:spPr bwMode="auto">
          <a:xfrm>
            <a:off x="-8178" y="6383021"/>
            <a:ext cx="12179808" cy="45719"/>
          </a:xfrm>
          <a:prstGeom prst="rect">
            <a:avLst/>
          </a:prstGeom>
          <a:solidFill>
            <a:srgbClr val="A4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414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8</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18:9 - Translations</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FEC9913-5C6C-0366-C5BD-F2A3764B94FC}"/>
              </a:ext>
            </a:extLst>
          </p:cNvPr>
          <p:cNvSpPr txBox="1"/>
          <p:nvPr/>
        </p:nvSpPr>
        <p:spPr>
          <a:xfrm>
            <a:off x="0" y="631900"/>
            <a:ext cx="12192000" cy="1384995"/>
          </a:xfrm>
          <a:prstGeom prst="rect">
            <a:avLst/>
          </a:prstGeom>
          <a:solidFill>
            <a:srgbClr val="FFFF00"/>
          </a:solidFill>
          <a:ln>
            <a:solidFill>
              <a:schemeClr val="tx1"/>
            </a:solidFill>
          </a:ln>
        </p:spPr>
        <p:txBody>
          <a:bodyPr wrap="square">
            <a:spAutoFit/>
          </a:bodyPr>
          <a:lstStyle/>
          <a:p>
            <a:pPr algn="just"/>
            <a:r>
              <a:rPr lang="en-US" sz="2800" b="1" baseline="30000" dirty="0">
                <a:solidFill>
                  <a:srgbClr val="C00000"/>
                </a:solidFill>
                <a:latin typeface="Arial" panose="020B0604020202020204" pitchFamily="34" charset="0"/>
                <a:cs typeface="Arial" panose="020B0604020202020204" pitchFamily="34" charset="0"/>
              </a:rPr>
              <a:t>9</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the kings of the earth, who have committed fornication and </a:t>
            </a:r>
            <a:r>
              <a:rPr lang="en-US" sz="2800" b="1" i="1" u="sng" dirty="0">
                <a:solidFill>
                  <a:srgbClr val="C00000"/>
                </a:solidFill>
                <a:latin typeface="Arial" panose="020B0604020202020204" pitchFamily="34" charset="0"/>
                <a:cs typeface="Arial" panose="020B0604020202020204" pitchFamily="34" charset="0"/>
              </a:rPr>
              <a:t>lived deliciously</a:t>
            </a:r>
            <a:r>
              <a:rPr lang="en-US" sz="2800" b="1" i="1" dirty="0">
                <a:latin typeface="Arial" panose="020B0604020202020204" pitchFamily="34" charset="0"/>
                <a:cs typeface="Arial" panose="020B0604020202020204" pitchFamily="34" charset="0"/>
              </a:rPr>
              <a:t> with her, shall bewail her, and lament for her, when they shall see the smoke of her burning,</a:t>
            </a:r>
          </a:p>
        </p:txBody>
      </p:sp>
      <p:sp>
        <p:nvSpPr>
          <p:cNvPr id="5" name="TextBox 4">
            <a:extLst>
              <a:ext uri="{FF2B5EF4-FFF2-40B4-BE49-F238E27FC236}">
                <a16:creationId xmlns:a16="http://schemas.microsoft.com/office/drawing/2014/main" id="{8FEFBA7A-1ED4-2C36-207D-A60DEECF06B3}"/>
              </a:ext>
            </a:extLst>
          </p:cNvPr>
          <p:cNvSpPr txBox="1"/>
          <p:nvPr/>
        </p:nvSpPr>
        <p:spPr>
          <a:xfrm>
            <a:off x="2181383" y="3315025"/>
            <a:ext cx="7747000" cy="1815882"/>
          </a:xfrm>
          <a:prstGeom prst="rect">
            <a:avLst/>
          </a:prstGeom>
          <a:noFill/>
        </p:spPr>
        <p:txBody>
          <a:bodyPr wrap="square">
            <a:spAutoFit/>
          </a:bodyPr>
          <a:lstStyle/>
          <a:p>
            <a:pPr algn="ctr"/>
            <a:r>
              <a:rPr lang="el-GR" sz="2800" b="1" dirty="0">
                <a:solidFill>
                  <a:srgbClr val="C00000"/>
                </a:solidFill>
                <a:latin typeface="Arial" panose="020B0604020202020204" pitchFamily="34" charset="0"/>
                <a:cs typeface="Arial" panose="020B0604020202020204" pitchFamily="34" charset="0"/>
              </a:rPr>
              <a:t>στρηνιάσαντες</a:t>
            </a:r>
            <a:r>
              <a:rPr lang="el-GR"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strēniasantes</a:t>
            </a:r>
            <a:r>
              <a:rPr lang="en-US" sz="2800" b="1" dirty="0">
                <a:latin typeface="Arial" panose="020B0604020202020204" pitchFamily="34" charset="0"/>
                <a:cs typeface="Arial" panose="020B0604020202020204" pitchFamily="34" charset="0"/>
              </a:rPr>
              <a:t>) </a:t>
            </a:r>
            <a:r>
              <a:rPr lang="en-US" sz="2800" b="1" i="0" dirty="0">
                <a:effectLst/>
                <a:latin typeface="Arial" panose="020B0604020202020204" pitchFamily="34" charset="0"/>
                <a:cs typeface="Arial" panose="020B0604020202020204" pitchFamily="34" charset="0"/>
              </a:rPr>
              <a:t>- Ref #4763</a:t>
            </a:r>
            <a:r>
              <a:rPr lang="en-US" sz="2800" b="1" baseline="30000" dirty="0">
                <a:latin typeface="Arial" panose="020B0604020202020204" pitchFamily="34" charset="0"/>
                <a:cs typeface="Arial" panose="020B0604020202020204" pitchFamily="34" charset="0"/>
              </a:rPr>
              <a:t> </a:t>
            </a:r>
            <a:r>
              <a:rPr lang="en-US" sz="2800" b="1" baseline="30000" dirty="0">
                <a:solidFill>
                  <a:srgbClr val="C00000"/>
                </a:solidFill>
                <a:latin typeface="Arial" panose="020B0604020202020204" pitchFamily="34" charset="0"/>
                <a:cs typeface="Arial" panose="020B0604020202020204" pitchFamily="34" charset="0"/>
              </a:rPr>
              <a:t>1</a:t>
            </a:r>
            <a:endParaRPr lang="en-US" sz="2800" b="1" i="0" dirty="0">
              <a:solidFill>
                <a:srgbClr val="C00000"/>
              </a:solidFill>
              <a:effectLst/>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2x in N.T.</a:t>
            </a:r>
          </a:p>
          <a:p>
            <a:pPr algn="ct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“Having lived luxury”</a:t>
            </a:r>
          </a:p>
        </p:txBody>
      </p:sp>
      <p:sp>
        <p:nvSpPr>
          <p:cNvPr id="6" name="TextBox 5">
            <a:extLst>
              <a:ext uri="{FF2B5EF4-FFF2-40B4-BE49-F238E27FC236}">
                <a16:creationId xmlns:a16="http://schemas.microsoft.com/office/drawing/2014/main" id="{BE5CDECC-EFF5-F56E-3830-8C5279EC3AC9}"/>
              </a:ext>
            </a:extLst>
          </p:cNvPr>
          <p:cNvSpPr txBox="1"/>
          <p:nvPr/>
        </p:nvSpPr>
        <p:spPr>
          <a:xfrm>
            <a:off x="0" y="6438793"/>
            <a:ext cx="12168333" cy="400110"/>
          </a:xfrm>
          <a:prstGeom prst="rect">
            <a:avLst/>
          </a:prstGeom>
          <a:noFill/>
        </p:spPr>
        <p:txBody>
          <a:bodyPr wrap="square">
            <a:spAutoFit/>
          </a:bodyPr>
          <a:lstStyle/>
          <a:p>
            <a:pPr>
              <a:buClr>
                <a:schemeClr val="tx1"/>
              </a:buClr>
            </a:pPr>
            <a:r>
              <a:rPr lang="en-US" altLang="en-US" sz="2800" b="1" baseline="30000" dirty="0">
                <a:solidFill>
                  <a:srgbClr val="C00000"/>
                </a:solidFill>
                <a:latin typeface="Arial" panose="020B0604020202020204" pitchFamily="34" charset="0"/>
                <a:cs typeface="Arial" panose="020B0604020202020204" pitchFamily="34" charset="0"/>
              </a:rPr>
              <a:t>1</a:t>
            </a:r>
            <a:r>
              <a:rPr lang="en-US" altLang="en-US" sz="2000" b="1" dirty="0">
                <a:solidFill>
                  <a:srgbClr val="C00000"/>
                </a:solidFill>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biblehub.com</a:t>
            </a:r>
            <a:endParaRPr lang="en-US" sz="32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CB5CDB8-463A-B33A-5A1B-38FA7EE7D4CC}"/>
              </a:ext>
            </a:extLst>
          </p:cNvPr>
          <p:cNvSpPr>
            <a:spLocks noChangeArrowheads="1"/>
          </p:cNvSpPr>
          <p:nvPr/>
        </p:nvSpPr>
        <p:spPr bwMode="auto">
          <a:xfrm>
            <a:off x="-8178" y="6383021"/>
            <a:ext cx="12179808" cy="45719"/>
          </a:xfrm>
          <a:prstGeom prst="rect">
            <a:avLst/>
          </a:prstGeom>
          <a:solidFill>
            <a:srgbClr val="A4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807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9</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18:19 - Translations</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462C73-3447-6C82-B5FB-2B46A59AD1E8}"/>
              </a:ext>
            </a:extLst>
          </p:cNvPr>
          <p:cNvSpPr txBox="1"/>
          <p:nvPr/>
        </p:nvSpPr>
        <p:spPr>
          <a:xfrm>
            <a:off x="0" y="631900"/>
            <a:ext cx="12192000" cy="1815882"/>
          </a:xfrm>
          <a:prstGeom prst="rect">
            <a:avLst/>
          </a:prstGeom>
          <a:solidFill>
            <a:srgbClr val="FFFF00"/>
          </a:solidFill>
          <a:ln>
            <a:solidFill>
              <a:schemeClr val="tx1"/>
            </a:solidFill>
          </a:ln>
        </p:spPr>
        <p:txBody>
          <a:bodyPr wrap="square">
            <a:spAutoFit/>
          </a:bodyPr>
          <a:lstStyle/>
          <a:p>
            <a:pPr algn="just"/>
            <a:r>
              <a:rPr lang="en-US" sz="2800" b="1" baseline="30000" dirty="0">
                <a:solidFill>
                  <a:srgbClr val="C00000"/>
                </a:solidFill>
                <a:latin typeface="Arial" panose="020B0604020202020204" pitchFamily="34" charset="0"/>
                <a:cs typeface="Arial" panose="020B0604020202020204" pitchFamily="34" charset="0"/>
              </a:rPr>
              <a:t>19</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they cast dust on their heads, and cried, weeping and wailing, saying, Alas, alas, that great city, wherein were made rich all that had ships in the sea by reason of her </a:t>
            </a:r>
            <a:r>
              <a:rPr lang="en-US" sz="2800" b="1" i="1" dirty="0">
                <a:solidFill>
                  <a:srgbClr val="C00000"/>
                </a:solidFill>
                <a:latin typeface="Arial" panose="020B0604020202020204" pitchFamily="34" charset="0"/>
                <a:cs typeface="Arial" panose="020B0604020202020204" pitchFamily="34" charset="0"/>
              </a:rPr>
              <a:t>costliness</a:t>
            </a:r>
            <a:r>
              <a:rPr lang="en-US" sz="2800" b="1" i="1" dirty="0">
                <a:latin typeface="Arial" panose="020B0604020202020204" pitchFamily="34" charset="0"/>
                <a:cs typeface="Arial" panose="020B0604020202020204" pitchFamily="34" charset="0"/>
              </a:rPr>
              <a:t>! for in one hour is she made desolate.</a:t>
            </a:r>
          </a:p>
        </p:txBody>
      </p:sp>
      <p:sp>
        <p:nvSpPr>
          <p:cNvPr id="5" name="TextBox 4">
            <a:extLst>
              <a:ext uri="{FF2B5EF4-FFF2-40B4-BE49-F238E27FC236}">
                <a16:creationId xmlns:a16="http://schemas.microsoft.com/office/drawing/2014/main" id="{98A388A3-523D-0782-5F68-D6B3AD1FC631}"/>
              </a:ext>
            </a:extLst>
          </p:cNvPr>
          <p:cNvSpPr txBox="1"/>
          <p:nvPr/>
        </p:nvSpPr>
        <p:spPr>
          <a:xfrm>
            <a:off x="2244883" y="3315025"/>
            <a:ext cx="7620000" cy="1815882"/>
          </a:xfrm>
          <a:prstGeom prst="rect">
            <a:avLst/>
          </a:prstGeom>
          <a:noFill/>
        </p:spPr>
        <p:txBody>
          <a:bodyPr wrap="square">
            <a:spAutoFit/>
          </a:bodyPr>
          <a:lstStyle/>
          <a:p>
            <a:pPr algn="ctr"/>
            <a:r>
              <a:rPr lang="el-GR" sz="2800" b="1" dirty="0">
                <a:solidFill>
                  <a:srgbClr val="C00000"/>
                </a:solidFill>
                <a:latin typeface="Arial" panose="020B0604020202020204" pitchFamily="34" charset="0"/>
                <a:cs typeface="Arial" panose="020B0604020202020204" pitchFamily="34" charset="0"/>
              </a:rPr>
              <a:t>τιμιότητος</a:t>
            </a:r>
            <a:r>
              <a:rPr lang="el-GR"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timiotētos</a:t>
            </a:r>
            <a:r>
              <a:rPr lang="en-US" sz="2800" b="1" dirty="0">
                <a:latin typeface="Arial" panose="020B0604020202020204" pitchFamily="34" charset="0"/>
                <a:cs typeface="Arial" panose="020B0604020202020204" pitchFamily="34" charset="0"/>
              </a:rPr>
              <a:t>) </a:t>
            </a:r>
            <a:r>
              <a:rPr lang="en-US" sz="2800" b="1" i="0" dirty="0">
                <a:effectLst/>
                <a:latin typeface="Arial" panose="020B0604020202020204" pitchFamily="34" charset="0"/>
                <a:cs typeface="Arial" panose="020B0604020202020204" pitchFamily="34" charset="0"/>
              </a:rPr>
              <a:t>- Ref #5094</a:t>
            </a:r>
            <a:r>
              <a:rPr lang="en-US" sz="2800" b="1" baseline="30000" dirty="0">
                <a:latin typeface="Arial" panose="020B0604020202020204" pitchFamily="34" charset="0"/>
                <a:cs typeface="Arial" panose="020B0604020202020204" pitchFamily="34" charset="0"/>
              </a:rPr>
              <a:t> </a:t>
            </a:r>
            <a:r>
              <a:rPr lang="en-US" sz="2800" b="1" baseline="30000" dirty="0">
                <a:solidFill>
                  <a:srgbClr val="C00000"/>
                </a:solidFill>
                <a:latin typeface="Arial" panose="020B0604020202020204" pitchFamily="34" charset="0"/>
                <a:cs typeface="Arial" panose="020B0604020202020204" pitchFamily="34" charset="0"/>
              </a:rPr>
              <a:t>1</a:t>
            </a:r>
            <a:endParaRPr lang="en-US" sz="2800" b="1" i="0" dirty="0">
              <a:solidFill>
                <a:srgbClr val="C00000"/>
              </a:solidFill>
              <a:effectLst/>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1x in N.T.</a:t>
            </a:r>
          </a:p>
          <a:p>
            <a:pPr algn="ct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“Overwhelming wealth, riches, and worth”</a:t>
            </a:r>
          </a:p>
        </p:txBody>
      </p:sp>
      <p:sp>
        <p:nvSpPr>
          <p:cNvPr id="6" name="TextBox 5">
            <a:extLst>
              <a:ext uri="{FF2B5EF4-FFF2-40B4-BE49-F238E27FC236}">
                <a16:creationId xmlns:a16="http://schemas.microsoft.com/office/drawing/2014/main" id="{4139D254-FABF-CA87-6D86-B35D0D66702B}"/>
              </a:ext>
            </a:extLst>
          </p:cNvPr>
          <p:cNvSpPr txBox="1"/>
          <p:nvPr/>
        </p:nvSpPr>
        <p:spPr>
          <a:xfrm>
            <a:off x="0" y="6438793"/>
            <a:ext cx="12168333" cy="400110"/>
          </a:xfrm>
          <a:prstGeom prst="rect">
            <a:avLst/>
          </a:prstGeom>
          <a:noFill/>
        </p:spPr>
        <p:txBody>
          <a:bodyPr wrap="square">
            <a:spAutoFit/>
          </a:bodyPr>
          <a:lstStyle/>
          <a:p>
            <a:pPr>
              <a:buClr>
                <a:schemeClr val="tx1"/>
              </a:buClr>
            </a:pPr>
            <a:r>
              <a:rPr lang="en-US" altLang="en-US" sz="2800" b="1" baseline="30000" dirty="0">
                <a:solidFill>
                  <a:srgbClr val="C00000"/>
                </a:solidFill>
                <a:latin typeface="Arial" panose="020B0604020202020204" pitchFamily="34" charset="0"/>
                <a:cs typeface="Arial" panose="020B0604020202020204" pitchFamily="34" charset="0"/>
              </a:rPr>
              <a:t>1</a:t>
            </a:r>
            <a:r>
              <a:rPr lang="en-US" altLang="en-US" sz="2000" b="1" dirty="0">
                <a:solidFill>
                  <a:srgbClr val="C00000"/>
                </a:solidFill>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biblehub.com</a:t>
            </a:r>
            <a:endParaRPr lang="en-US" sz="32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F619F01-6D00-3C43-6161-22D726FB9B21}"/>
              </a:ext>
            </a:extLst>
          </p:cNvPr>
          <p:cNvSpPr>
            <a:spLocks noChangeArrowheads="1"/>
          </p:cNvSpPr>
          <p:nvPr/>
        </p:nvSpPr>
        <p:spPr bwMode="auto">
          <a:xfrm>
            <a:off x="-8178" y="6383021"/>
            <a:ext cx="12179808" cy="45719"/>
          </a:xfrm>
          <a:prstGeom prst="rect">
            <a:avLst/>
          </a:prstGeom>
          <a:solidFill>
            <a:srgbClr val="A4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099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6035</TotalTime>
  <Words>3241</Words>
  <Application>Microsoft Office PowerPoint</Application>
  <PresentationFormat>Widescreen</PresentationFormat>
  <Paragraphs>423</Paragraphs>
  <Slides>43</Slides>
  <Notes>34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43</vt:i4>
      </vt:variant>
    </vt:vector>
  </HeadingPairs>
  <TitlesOfParts>
    <vt:vector size="55" baseType="lpstr">
      <vt:lpstr>Arial</vt:lpstr>
      <vt:lpstr>Arial Rounded MT Bold</vt:lpstr>
      <vt:lpstr>Calibri</vt:lpstr>
      <vt:lpstr>Courier New</vt:lpstr>
      <vt:lpstr>Google Sans</vt:lpstr>
      <vt:lpstr>Inter</vt:lpstr>
      <vt:lpstr>Roboto</vt:lpstr>
      <vt:lpstr>Symbol</vt:lpstr>
      <vt:lpstr>var(--main-font)</vt:lpstr>
      <vt:lpstr>Verdana</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Jacobs, Bruce L CTR (US)</dc:creator>
  <cp:lastModifiedBy>Bruce Jacobs</cp:lastModifiedBy>
  <cp:revision>1438</cp:revision>
  <dcterms:created xsi:type="dcterms:W3CDTF">2017-05-11T18:36:00Z</dcterms:created>
  <dcterms:modified xsi:type="dcterms:W3CDTF">2024-06-04T18:08:50Z</dcterms:modified>
</cp:coreProperties>
</file>